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9" r:id="rId4"/>
    <p:sldId id="258" r:id="rId5"/>
    <p:sldId id="261" r:id="rId6"/>
    <p:sldId id="274" r:id="rId7"/>
    <p:sldId id="276" r:id="rId8"/>
    <p:sldId id="277" r:id="rId9"/>
    <p:sldId id="278" r:id="rId10"/>
    <p:sldId id="282" r:id="rId11"/>
    <p:sldId id="285" r:id="rId12"/>
    <p:sldId id="263" r:id="rId13"/>
    <p:sldId id="264" r:id="rId14"/>
    <p:sldId id="272" r:id="rId15"/>
    <p:sldId id="283" r:id="rId16"/>
    <p:sldId id="265" r:id="rId17"/>
    <p:sldId id="280" r:id="rId18"/>
    <p:sldId id="284" r:id="rId19"/>
    <p:sldId id="269" r:id="rId20"/>
    <p:sldId id="270" r:id="rId21"/>
    <p:sldId id="268" r:id="rId22"/>
    <p:sldId id="271" r:id="rId23"/>
    <p:sldId id="279" r:id="rId2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66252" autoAdjust="0"/>
  </p:normalViewPr>
  <p:slideViewPr>
    <p:cSldViewPr snapToGrid="0">
      <p:cViewPr varScale="1">
        <p:scale>
          <a:sx n="57" d="100"/>
          <a:sy n="57" d="100"/>
        </p:scale>
        <p:origin x="168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171734-8978-494E-B7A9-E94BE3362258}" type="datetimeFigureOut">
              <a:rPr lang="zh-CN" altLang="en-US" smtClean="0"/>
              <a:t>2021-1-8</a:t>
            </a:fld>
            <a:endParaRPr lang="zh-CN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749859-1572-4EEF-BABB-8B33829D7B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0042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Hi I am </a:t>
            </a:r>
            <a:r>
              <a:rPr lang="en-US" altLang="zh-CN" dirty="0" err="1"/>
              <a:t>Jianzhu</a:t>
            </a:r>
            <a:r>
              <a:rPr lang="en-US" altLang="zh-CN" dirty="0"/>
              <a:t> </a:t>
            </a:r>
            <a:r>
              <a:rPr lang="en-US" altLang="zh-CN" dirty="0" err="1"/>
              <a:t>Huai</a:t>
            </a:r>
            <a:r>
              <a:rPr lang="en-US" altLang="zh-CN" dirty="0"/>
              <a:t>, a postdoc researcher from Wuhan University. Today I’ll present the work “title”. This work is done in collaboration with </a:t>
            </a:r>
            <a:r>
              <a:rPr lang="en-US" altLang="zh-CN" dirty="0" err="1"/>
              <a:t>Yukai</a:t>
            </a:r>
            <a:r>
              <a:rPr lang="en-US" altLang="zh-CN" dirty="0"/>
              <a:t> Lin from Huawei, Professor Zhuang Yuan from Wuhan University, and Professor Shi Min from Washington University St Louis.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749859-1572-4EEF-BABB-8B33829D7BB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03882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Moving on, let’s review existing approaches to fix inconsistency.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749859-1572-4EEF-BABB-8B33829D7BBD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98220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First let’s briefly analyze the cause of inconsistency. </a:t>
            </a:r>
          </a:p>
          <a:p>
            <a:r>
              <a:rPr lang="en-US" altLang="zh-CN" dirty="0"/>
              <a:t>Based on our previous derivation, the inconsistent covariance links to shrunk </a:t>
            </a:r>
            <a:r>
              <a:rPr lang="en-US" altLang="zh-CN" dirty="0" err="1"/>
              <a:t>nullspace</a:t>
            </a:r>
            <a:r>
              <a:rPr lang="en-US" altLang="zh-CN" dirty="0"/>
              <a:t> of the linearized system. </a:t>
            </a:r>
          </a:p>
          <a:p>
            <a:r>
              <a:rPr lang="en-US" altLang="zh-CN" dirty="0"/>
              <a:t>And there are two factors causing the shrunk </a:t>
            </a:r>
            <a:r>
              <a:rPr lang="en-US" altLang="zh-CN" dirty="0" err="1"/>
              <a:t>nullspace</a:t>
            </a:r>
            <a:r>
              <a:rPr lang="en-US" altLang="zh-CN" dirty="0"/>
              <a:t>: first, m</a:t>
            </a: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easurements are</a:t>
            </a:r>
            <a:r>
              <a:rPr lang="zh-CN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linearized at different estimates of the same variable at different marginalization steps, </a:t>
            </a:r>
          </a:p>
          <a:p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Second, the </a:t>
            </a:r>
            <a:r>
              <a:rPr lang="en-US" altLang="zh-CN" sz="1200" dirty="0" err="1">
                <a:latin typeface="Arial" panose="020B0604020202020204" pitchFamily="34" charset="0"/>
                <a:cs typeface="Arial" panose="020B0604020202020204" pitchFamily="34" charset="0"/>
              </a:rPr>
              <a:t>nullspace</a:t>
            </a: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 of the linearized system depends on the linearization points. </a:t>
            </a:r>
          </a:p>
          <a:p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So, there are at least two ways to fix inconsistency, to use estimates upon first marginalization of variables, or to use right invariant errors.</a:t>
            </a:r>
          </a:p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749859-1572-4EEF-BABB-8B33829D7BBD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37334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For filters applied to VI SLAM and VIO, several approaches have been proposed to keep consistency.</a:t>
            </a:r>
          </a:p>
          <a:p>
            <a:r>
              <a:rPr lang="en-US" altLang="zh-CN" dirty="0"/>
              <a:t>Castellanos and others expressed state variables in </a:t>
            </a:r>
            <a:r>
              <a:rPr lang="en-US" altLang="zh-CN" dirty="0" err="1"/>
              <a:t>robocentric</a:t>
            </a:r>
            <a:r>
              <a:rPr lang="en-US" altLang="zh-CN" dirty="0"/>
              <a:t> coordinates.</a:t>
            </a:r>
          </a:p>
          <a:p>
            <a:r>
              <a:rPr lang="en-US" altLang="zh-CN" dirty="0"/>
              <a:t>Huang and others computed Jacobians at so-called first estimates.</a:t>
            </a:r>
          </a:p>
          <a:p>
            <a:r>
              <a:rPr lang="en-US" altLang="zh-CN" dirty="0" err="1"/>
              <a:t>Hesch</a:t>
            </a:r>
            <a:r>
              <a:rPr lang="en-US" altLang="zh-CN" dirty="0"/>
              <a:t> and others modified Jacobians to satisfy observability constraints.</a:t>
            </a:r>
          </a:p>
          <a:p>
            <a:r>
              <a:rPr lang="en-US" altLang="zh-CN" dirty="0"/>
              <a:t>Zhang and others, Brossard and others used right invariant errors to ensure consistency </a:t>
            </a:r>
            <a:r>
              <a:rPr lang="en-US" altLang="zh-CN" b="1" dirty="0"/>
              <a:t>of an extended Kalman filter</a:t>
            </a:r>
            <a:r>
              <a:rPr lang="en-US" altLang="zh-CN" dirty="0"/>
              <a:t>.</a:t>
            </a:r>
          </a:p>
          <a:p>
            <a:r>
              <a:rPr lang="en-US" altLang="zh-CN" dirty="0"/>
              <a:t>The right plot shows that the MSCKF with FEJ technique achieves NEES close to theoretical values.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749859-1572-4EEF-BABB-8B33829D7BBD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14268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For fixed-lag smoothers, </a:t>
            </a:r>
            <a:r>
              <a:rPr lang="en-US" altLang="zh-CN" b="1" dirty="0"/>
              <a:t>to our knowledge, only the first estimate Jacobian technique </a:t>
            </a:r>
            <a:r>
              <a:rPr lang="en-US" altLang="zh-CN" dirty="0"/>
              <a:t>has been used to ensure consistency.</a:t>
            </a:r>
          </a:p>
          <a:p>
            <a:r>
              <a:rPr lang="en-US" altLang="zh-CN" dirty="0"/>
              <a:t>Examples are OKVIS and DSO.</a:t>
            </a:r>
          </a:p>
          <a:p>
            <a:r>
              <a:rPr lang="en-US" altLang="zh-CN" dirty="0"/>
              <a:t>The right plot shows that OKVIS achieves NEES close to theoretical values. </a:t>
            </a:r>
          </a:p>
          <a:p>
            <a:r>
              <a:rPr lang="en-US" altLang="zh-CN" dirty="0"/>
              <a:t>For instance, the green line corresponding to orientation stays close to the nominal value 3.</a:t>
            </a:r>
          </a:p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749859-1572-4EEF-BABB-8B33829D7BBD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90182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But there are some limitations to the first estimate Jacobian technique.</a:t>
            </a:r>
          </a:p>
          <a:p>
            <a:r>
              <a:rPr lang="en-US" altLang="zh-CN" dirty="0"/>
              <a:t>Obviously it is less accurate to evaluate Jacobians at an earlier estimate of variables.</a:t>
            </a:r>
          </a:p>
          <a:p>
            <a:r>
              <a:rPr lang="en-US" altLang="zh-CN" dirty="0"/>
              <a:t>Second, it is often hard to tell which variables to use first estimates.</a:t>
            </a:r>
          </a:p>
          <a:p>
            <a:r>
              <a:rPr lang="en-US" altLang="zh-CN" dirty="0"/>
              <a:t>Existing estimators have been using first estimates for different variables.</a:t>
            </a:r>
          </a:p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749859-1572-4EEF-BABB-8B33829D7BBD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11471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To circumvent these limitations, we propose to use right invariant errors to fix consistency of fixed lag smoothers.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749859-1572-4EEF-BABB-8B33829D7BBD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07292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To prove its consistency, we first show that landmarks expressed in a camera frame do not impact </a:t>
            </a:r>
            <a:r>
              <a:rPr lang="en-US" altLang="zh-CN" dirty="0" err="1"/>
              <a:t>nullspace</a:t>
            </a:r>
            <a:r>
              <a:rPr lang="en-US" altLang="zh-CN" dirty="0"/>
              <a:t>.</a:t>
            </a:r>
          </a:p>
          <a:p>
            <a:r>
              <a:rPr lang="en-US" altLang="zh-CN" dirty="0"/>
              <a:t>Notice that the entries of the </a:t>
            </a:r>
            <a:r>
              <a:rPr lang="en-US" altLang="zh-CN" dirty="0" err="1"/>
              <a:t>nullspace</a:t>
            </a:r>
            <a:r>
              <a:rPr lang="en-US" altLang="zh-CN" dirty="0"/>
              <a:t> matrix correspond to landmarks are zero.</a:t>
            </a:r>
          </a:p>
          <a:p>
            <a:r>
              <a:rPr lang="en-US" altLang="zh-CN" dirty="0"/>
              <a:t>This is because these landmark parameters do not change when we transform the cost function with a rigid transformation.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749859-1572-4EEF-BABB-8B33829D7BBD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83140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The second step for the proof is to use the property of right invariant errors.</a:t>
            </a:r>
          </a:p>
          <a:p>
            <a:r>
              <a:rPr lang="en-US" altLang="zh-CN" dirty="0"/>
              <a:t>For the navigation state variable X consisting of position, velocity, and orientation, its right invariant error xi is defined relative to its estimate X bar.</a:t>
            </a:r>
          </a:p>
          <a:p>
            <a:r>
              <a:rPr lang="en-US" altLang="zh-CN" dirty="0"/>
              <a:t>If we transform X with Y, </a:t>
            </a:r>
            <a:r>
              <a:rPr lang="en-US" altLang="zh-CN" b="1" dirty="0"/>
              <a:t>the right invariant error </a:t>
            </a:r>
            <a:r>
              <a:rPr lang="en-US" altLang="zh-CN" dirty="0"/>
              <a:t>for the new variable XY is still xi.</a:t>
            </a:r>
          </a:p>
          <a:p>
            <a:r>
              <a:rPr lang="en-US" altLang="zh-CN" dirty="0"/>
              <a:t>This property leads to the conclusion that the </a:t>
            </a:r>
            <a:r>
              <a:rPr lang="en-US" altLang="zh-CN" dirty="0" err="1"/>
              <a:t>nullspace</a:t>
            </a:r>
            <a:r>
              <a:rPr lang="en-US" altLang="zh-CN" dirty="0"/>
              <a:t> matrix N is independent of the navigation state variable X.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749859-1572-4EEF-BABB-8B33829D7BBD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94719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For the final step, let’s recall the cost function after two marginalization steps.</a:t>
                </a:r>
              </a:p>
              <a:p>
                <a:r>
                  <a:rPr lang="en-US" altLang="zh-CN" dirty="0"/>
                  <a:t>Though </a:t>
                </a:r>
                <a:r>
                  <a:rPr lang="en-US" altLang="zh-CN" b="1" dirty="0"/>
                  <a:t>the two groups </a:t>
                </a:r>
                <a:r>
                  <a:rPr lang="en-US" altLang="zh-CN" dirty="0"/>
                  <a:t>of linear factors have their Jacobians evaluated at different estimates of x m,</a:t>
                </a:r>
              </a:p>
              <a:p>
                <a:r>
                  <a:rPr lang="en-US" altLang="zh-CN" dirty="0"/>
                  <a:t>the product of J and N has four columns of zeros </a:t>
                </a:r>
                <a:r>
                  <a:rPr lang="en-US" altLang="zh-CN" b="1" dirty="0"/>
                  <a:t>regardless of evaluation points used for N.</a:t>
                </a:r>
              </a:p>
              <a:p>
                <a:r>
                  <a:rPr lang="en-US" altLang="zh-CN" dirty="0"/>
                  <a:t>This is because N is independent of X m bar.</a:t>
                </a:r>
              </a:p>
              <a:p>
                <a:r>
                  <a:rPr lang="en-US" altLang="zh-CN" dirty="0"/>
                  <a:t>As a result, the FLS with right invariant errors is consistent.</a:t>
                </a:r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The unobservable directions is 3 no matter how we choose the linearization points for the nonlinear factors.</a:t>
                </a:r>
                <a:endParaRPr lang="zh-CN" altLang="en-US" dirty="0"/>
              </a:p>
              <a:p>
                <a:r>
                  <a:rPr lang="en-US" altLang="zh-CN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And </a:t>
                </a:r>
                <a:r>
                  <a:rPr lang="en-US" altLang="zh-CN" sz="1200" b="1" i="0" dirty="0">
                    <a:latin typeface="Cambria Math" panose="02040503050406030204" pitchFamily="18" charset="0"/>
                    <a:cs typeface="Arial" panose="020B0604020202020204" pitchFamily="34" charset="0"/>
                  </a:rPr>
                  <a:t>𝐍</a:t>
                </a:r>
                <a:r>
                  <a:rPr lang="en-US" altLang="zh-CN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 depends on </a:t>
                </a:r>
                <a:r>
                  <a:rPr lang="en-US" altLang="zh-CN" sz="1200" b="1" i="0">
                    <a:latin typeface="Cambria Math" panose="02040503050406030204" pitchFamily="18" charset="0"/>
                  </a:rPr>
                  <a:t>𝐱 ̅_𝒎</a:t>
                </a:r>
                <a:r>
                  <a:rPr lang="en-US" altLang="zh-CN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zh-CN" alt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749859-1572-4EEF-BABB-8B33829D7BBD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75847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b="1" dirty="0"/>
              <a:t>The consistency of the proposed FLS is </a:t>
            </a:r>
            <a:r>
              <a:rPr lang="en-US" altLang="zh-CN" dirty="0"/>
              <a:t>verified with simulation for the VI SLAM problem.</a:t>
            </a:r>
          </a:p>
          <a:p>
            <a:r>
              <a:rPr lang="en-US" altLang="zh-CN" dirty="0"/>
              <a:t>For simulation, the camera-IMU system moves in a virtual room while fully exciting all axes of the IMU.</a:t>
            </a:r>
          </a:p>
          <a:p>
            <a:r>
              <a:rPr lang="en-US" altLang="zh-CN" dirty="0"/>
              <a:t>The right plot shows that the proposed RI-FLS achieves consistent NEES values close to the theoretical value similarly to </a:t>
            </a:r>
            <a:r>
              <a:rPr lang="en-US" altLang="zh-CN" dirty="0" err="1"/>
              <a:t>iSAM</a:t>
            </a:r>
            <a:r>
              <a:rPr lang="en-US" altLang="zh-CN" dirty="0"/>
              <a:t>.</a:t>
            </a:r>
          </a:p>
          <a:p>
            <a:r>
              <a:rPr lang="en-US" altLang="zh-CN" dirty="0"/>
              <a:t>On the other hand, traditional incremental FLS and batch FLS have NEES grow over time.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749859-1572-4EEF-BABB-8B33829D7BBD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22928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a brief outline of the presentation today, I'm first going to describe estimator inconsistency problem and look into its causes.</a:t>
            </a:r>
          </a:p>
          <a:p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Then, existing approaches for fixing inconsistency in traditional geometrical estimators are reviewed.</a:t>
            </a:r>
          </a:p>
          <a:p>
            <a:r>
              <a:rPr lang="en-US" altLang="zh-CN" dirty="0">
                <a:effectLst/>
              </a:rPr>
              <a:t>Next I’ll describe the proposed method for ensuring consistency of fixed lag smoothers by using right invariant errors.</a:t>
            </a:r>
          </a:p>
          <a:p>
            <a:r>
              <a:rPr lang="en-US" altLang="zh-CN" dirty="0">
                <a:effectLst/>
              </a:rPr>
              <a:t>Finally the presentation concludes with a recap.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749859-1572-4EEF-BABB-8B33829D7BB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92427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b="1" dirty="0"/>
              <a:t>We also tested </a:t>
            </a:r>
            <a:r>
              <a:rPr lang="en-US" altLang="zh-CN" dirty="0"/>
              <a:t>the RI-FLS and the traditional incremental FLS on the </a:t>
            </a:r>
            <a:r>
              <a:rPr lang="en-US" altLang="zh-CN" dirty="0" err="1"/>
              <a:t>EuRoC</a:t>
            </a:r>
            <a:r>
              <a:rPr lang="en-US" altLang="zh-CN" dirty="0"/>
              <a:t> benchmark.</a:t>
            </a:r>
          </a:p>
          <a:p>
            <a:r>
              <a:rPr lang="en-US" altLang="zh-CN" dirty="0"/>
              <a:t>We see that RI-FLS achieves similar accuracy to Inc. FLS.</a:t>
            </a:r>
          </a:p>
          <a:p>
            <a:r>
              <a:rPr lang="en-US" altLang="zh-CN" dirty="0"/>
              <a:t>The right plots show </a:t>
            </a:r>
            <a:r>
              <a:rPr lang="en-US" altLang="zh-CN" dirty="0" err="1"/>
              <a:t>topviews</a:t>
            </a:r>
            <a:r>
              <a:rPr lang="en-US" altLang="zh-CN" dirty="0"/>
              <a:t> of estimated trajectories by RI-FLS on two sample datasets.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749859-1572-4EEF-BABB-8B33829D7BBD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13003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To conclude, we prove that right invariant FLS are consistent. As a byproduct, we show that</a:t>
            </a:r>
          </a:p>
          <a:p>
            <a:r>
              <a:rPr lang="en-US" altLang="zh-CN" dirty="0"/>
              <a:t>Local parameters, like landmarks expressed in a camera frame, and IMU biases does not affect consistency.</a:t>
            </a:r>
          </a:p>
          <a:p>
            <a:r>
              <a:rPr lang="en-US" altLang="zh-CN" b="1" dirty="0"/>
              <a:t>The consistency of </a:t>
            </a:r>
            <a:r>
              <a:rPr lang="en-US" altLang="zh-CN" dirty="0"/>
              <a:t>RI-FLS is verified by simulation</a:t>
            </a:r>
            <a:r>
              <a:rPr lang="en-US" altLang="zh-CN" b="1" dirty="0"/>
              <a:t>. And its practicality </a:t>
            </a:r>
            <a:r>
              <a:rPr lang="en-US" altLang="zh-CN" dirty="0"/>
              <a:t>is verified on the </a:t>
            </a:r>
            <a:r>
              <a:rPr lang="en-US" altLang="zh-CN" dirty="0" err="1"/>
              <a:t>EuRoC</a:t>
            </a:r>
            <a:r>
              <a:rPr lang="en-US" altLang="zh-CN" dirty="0"/>
              <a:t> benchmark.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749859-1572-4EEF-BABB-8B33829D7BBD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877914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In the future, we will look into whether marginalization cause observable dimensions to gain spurious info.</a:t>
            </a:r>
          </a:p>
          <a:p>
            <a:r>
              <a:rPr lang="en-US" altLang="zh-CN" dirty="0"/>
              <a:t>And we shall use keyframe-based schemes to further improve accuracy of the proposed RI-FLS.</a:t>
            </a:r>
          </a:p>
          <a:p>
            <a:endParaRPr lang="en-US" altLang="zh-CN" dirty="0"/>
          </a:p>
          <a:p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What about left invariant errors?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749859-1572-4EEF-BABB-8B33829D7BBD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08307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Thank you for your attention. Your questions are welcome.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749859-1572-4EEF-BABB-8B33829D7BBD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61191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To begin let me attempt to classify existing estimators. Depending on whether training is necessary, </a:t>
            </a:r>
          </a:p>
          <a:p>
            <a:r>
              <a:rPr lang="en-US" altLang="zh-CN" dirty="0"/>
              <a:t>estimators can be grouped into geometrical ones, those based on deep learning, and hybrid ones.</a:t>
            </a:r>
          </a:p>
          <a:p>
            <a:r>
              <a:rPr lang="en-US" altLang="zh-CN" dirty="0"/>
              <a:t>The geometrical estimators can be further grouped into bundle adjustment, incremental smoothing and mapping, fixed lag smoothers, and filters, depending on whether variables are marginalized from the estimation problem.</a:t>
            </a:r>
          </a:p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749859-1572-4EEF-BABB-8B33829D7BBD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58417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With that background, it has been shown that some estimators give inconsistent covariances when the problem has unobservable directions. </a:t>
            </a:r>
          </a:p>
          <a:p>
            <a:r>
              <a:rPr lang="en-US" altLang="zh-CN" dirty="0"/>
              <a:t>For instance, the visual inertial SLAM has 4 unobservable directions, one for rotation about gravity, 3 for translation.</a:t>
            </a:r>
          </a:p>
          <a:p>
            <a:r>
              <a:rPr lang="en-US" altLang="zh-CN" dirty="0"/>
              <a:t>By inconsistent covariance, I mean the covariance is too small compared to the actual error in state estimate.</a:t>
            </a:r>
          </a:p>
          <a:p>
            <a:r>
              <a:rPr lang="en-US" altLang="zh-CN" b="1" dirty="0"/>
              <a:t>The left plot </a:t>
            </a:r>
            <a:r>
              <a:rPr lang="en-US" altLang="zh-CN" dirty="0"/>
              <a:t>shows the heading error along with its std dev for a visual inertial odometry problem.</a:t>
            </a:r>
          </a:p>
          <a:p>
            <a:r>
              <a:rPr lang="en-US" altLang="zh-CN" dirty="0"/>
              <a:t>As the heading is unobservable in the problem,  its uncertainty is expected to grow over time like the red dashed lines.</a:t>
            </a:r>
          </a:p>
          <a:p>
            <a:r>
              <a:rPr lang="en-US" altLang="zh-CN" dirty="0"/>
              <a:t>But the experimental 3sigma values shown by the black dashed lines actually flatten off.</a:t>
            </a:r>
          </a:p>
          <a:p>
            <a:r>
              <a:rPr lang="en-US" altLang="zh-CN" dirty="0"/>
              <a:t>So the actual estimation error shown by the blue line is inconsistent to the computed covariance.</a:t>
            </a:r>
          </a:p>
          <a:p>
            <a:r>
              <a:rPr lang="en-US" altLang="zh-CN" b="1" dirty="0"/>
              <a:t>This is also reflected </a:t>
            </a:r>
            <a:r>
              <a:rPr lang="en-US" altLang="zh-CN" dirty="0"/>
              <a:t>by the normalized estimation error squared values in the right plot.</a:t>
            </a:r>
          </a:p>
          <a:p>
            <a:r>
              <a:rPr lang="en-US" altLang="zh-CN" b="1" dirty="0"/>
              <a:t>The expected </a:t>
            </a:r>
            <a:r>
              <a:rPr lang="en-US" altLang="zh-CN" dirty="0"/>
              <a:t>NEES value </a:t>
            </a:r>
            <a:r>
              <a:rPr lang="en-US" altLang="zh-CN" b="1" dirty="0"/>
              <a:t>for orientation </a:t>
            </a:r>
            <a:r>
              <a:rPr lang="en-US" altLang="zh-CN" dirty="0"/>
              <a:t>is 3 which is its degrees of freedom.</a:t>
            </a:r>
          </a:p>
          <a:p>
            <a:r>
              <a:rPr lang="en-US" altLang="zh-CN" b="1" dirty="0"/>
              <a:t>But because the covariance </a:t>
            </a:r>
            <a:r>
              <a:rPr lang="en-US" altLang="zh-CN" dirty="0"/>
              <a:t>is under estimated by the inconsistent MSCKF, </a:t>
            </a:r>
          </a:p>
          <a:p>
            <a:r>
              <a:rPr lang="en-US" altLang="zh-CN" dirty="0"/>
              <a:t>the NEES for orientation grows much larger than 3.</a:t>
            </a:r>
          </a:p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749859-1572-4EEF-BABB-8B33829D7BBD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95086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Let’s see if existing estimators suffer from inconsistency.</a:t>
            </a:r>
          </a:p>
          <a:p>
            <a:r>
              <a:rPr lang="en-US" altLang="zh-CN" dirty="0"/>
              <a:t>For deep learning and hybrid estimators, I can’t tell you of their consistency.</a:t>
            </a:r>
          </a:p>
          <a:p>
            <a:r>
              <a:rPr lang="en-US" altLang="zh-CN" dirty="0"/>
              <a:t>Bundle adjustment and incremental smoothing and mapping approaches are generally believed to be consistent.</a:t>
            </a:r>
          </a:p>
          <a:p>
            <a:r>
              <a:rPr lang="en-US" altLang="zh-CN" dirty="0"/>
              <a:t>However, many filters and fixed-lag smoothers suffer from the inconsistency problem.</a:t>
            </a:r>
          </a:p>
          <a:p>
            <a:r>
              <a:rPr lang="en-US" altLang="zh-CN" dirty="0"/>
              <a:t>Broadly speaking, the reason is that they marginalize variables and measurements from the estimation problem to bound computation.</a:t>
            </a:r>
          </a:p>
          <a:p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749859-1572-4EEF-BABB-8B33829D7BBD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21295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So let’s see how marginalization affects consistency of the VI SLAM problem.</a:t>
            </a:r>
          </a:p>
          <a:p>
            <a:r>
              <a:rPr lang="en-US" altLang="zh-CN" dirty="0"/>
              <a:t>Recall that the geometrical estimator has a cost function consisting of generally nonlinear measurements, a.k.a., factors. </a:t>
            </a:r>
          </a:p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749859-1572-4EEF-BABB-8B33829D7BBD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883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To minimize the cost function, we usually linearize the cost function at the latest state estimate X.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This gives us the linearized system with residual error r bar and Jacobian denoted by J.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For estimation problem with unobservable directions, the Jacobian has a </a:t>
            </a:r>
            <a:r>
              <a:rPr lang="en-US" altLang="zh-CN" dirty="0" err="1"/>
              <a:t>nullspace</a:t>
            </a:r>
            <a:r>
              <a:rPr lang="en-US" altLang="zh-CN" dirty="0"/>
              <a:t> denoted by 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And the columns of N correspond to these unobservable directions.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For the visual inertial SLAM problem, the columns of N correspond to 1d rotation about gravity and 3D translation.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The rows of N correspond to the state variables consisting of navigation variables x0 to </a:t>
            </a:r>
            <a:r>
              <a:rPr lang="en-US" altLang="zh-CN" dirty="0" err="1"/>
              <a:t>xk</a:t>
            </a:r>
            <a:r>
              <a:rPr lang="en-US" altLang="zh-CN" dirty="0"/>
              <a:t> and landmark variables f1 to </a:t>
            </a:r>
            <a:r>
              <a:rPr lang="en-US" altLang="zh-CN" dirty="0" err="1"/>
              <a:t>fk</a:t>
            </a:r>
            <a:r>
              <a:rPr lang="en-US" altLang="zh-CN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And for traditional error state delta big X, the </a:t>
            </a:r>
            <a:r>
              <a:rPr lang="en-US" altLang="zh-CN" dirty="0" err="1"/>
              <a:t>nullspace</a:t>
            </a:r>
            <a:r>
              <a:rPr lang="en-US" altLang="zh-CN" dirty="0"/>
              <a:t> matrix depends on the state estimate big X.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749859-1572-4EEF-BABB-8B33829D7BBD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98513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dirty="0"/>
                  <a:t>The original cost function has a 4 column </a:t>
                </a:r>
                <a:r>
                  <a:rPr lang="en-US" altLang="zh-CN" dirty="0" err="1"/>
                  <a:t>nullspace</a:t>
                </a:r>
                <a:r>
                  <a:rPr lang="en-US" altLang="zh-CN" dirty="0"/>
                  <a:t> matrix. Let’s see what happens after one marginalization at time tm.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dirty="0"/>
                  <a:t>Factors before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altLang="zh-CN" dirty="0"/>
                  <a:t> are linearized at the latest state estimate</a:t>
                </a:r>
                <a:r>
                  <a:rPr lang="en-US" altLang="zh-CN" baseline="0" dirty="0"/>
                  <a:t> and turned into linear factors.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baseline="0" dirty="0"/>
                  <a:t>Being linear factors, their Jacobians are fixed.</a:t>
                </a:r>
                <a:endParaRPr lang="en-US" altLang="zh-CN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dirty="0"/>
                  <a:t>For the remaining nonlinear factors later than tm, we may freely choose their linearization points in order to build up the linearized system.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dirty="0"/>
                  <a:t>Now the linearized system for the cost function has a Jacobian J1 consisting of </a:t>
                </a:r>
                <a:r>
                  <a:rPr lang="en-US" altLang="zh-CN" dirty="0" err="1"/>
                  <a:t>Jm</a:t>
                </a:r>
                <a:r>
                  <a:rPr lang="en-US" altLang="zh-CN" dirty="0"/>
                  <a:t> corresponding to the linear factors and Jr corresponding to the nonlinear factors.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b="1" dirty="0"/>
                  <a:t>To evaluate its </a:t>
                </a:r>
                <a:r>
                  <a:rPr lang="en-US" altLang="zh-CN" b="1" dirty="0" err="1"/>
                  <a:t>nullspace</a:t>
                </a:r>
                <a:r>
                  <a:rPr lang="en-US" altLang="zh-CN" b="1" dirty="0"/>
                  <a:t>, we use </a:t>
                </a:r>
                <a:r>
                  <a:rPr lang="en-US" altLang="zh-CN" dirty="0"/>
                  <a:t>latest estimates for most variables except for variables that show up in both the linear factors and nonlinear factors, denoted by, </a:t>
                </a:r>
                <a:r>
                  <a:rPr lang="en-US" altLang="zh-CN" dirty="0" err="1"/>
                  <a:t>x_m</a:t>
                </a:r>
                <a:r>
                  <a:rPr lang="en-US" altLang="zh-CN" dirty="0"/>
                  <a:t>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b="1" dirty="0"/>
                  <a:t>For </a:t>
                </a:r>
                <a:r>
                  <a:rPr lang="en-US" altLang="zh-CN" b="1" dirty="0" err="1"/>
                  <a:t>x_m</a:t>
                </a:r>
                <a:r>
                  <a:rPr lang="en-US" altLang="zh-CN" b="1" dirty="0"/>
                  <a:t>, </a:t>
                </a:r>
                <a:r>
                  <a:rPr lang="en-US" altLang="zh-CN" dirty="0"/>
                  <a:t>if its estimate at marginalization </a:t>
                </a:r>
                <a:r>
                  <a:rPr lang="en-US" altLang="zh-CN" dirty="0" err="1"/>
                  <a:t>xm</a:t>
                </a:r>
                <a:r>
                  <a:rPr lang="en-US" altLang="zh-CN" dirty="0"/>
                  <a:t> bar at tm, is used to evaluate J r and the </a:t>
                </a:r>
                <a:r>
                  <a:rPr lang="en-US" altLang="zh-CN" dirty="0" err="1"/>
                  <a:t>nullspace</a:t>
                </a:r>
                <a:r>
                  <a:rPr lang="en-US" altLang="zh-CN" dirty="0"/>
                  <a:t> matrix N,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dirty="0"/>
                  <a:t>Then we see that the product of J and N is still zero, consisting of 4 columns. So far so good.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zh-CN" altLang="en-US" dirty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dirty="0"/>
                  <a:t>The original cost function has a 4 dimensional </a:t>
                </a:r>
                <a:r>
                  <a:rPr lang="en-US" altLang="zh-CN" dirty="0" err="1"/>
                  <a:t>nullspace</a:t>
                </a:r>
                <a:r>
                  <a:rPr lang="en-US" altLang="zh-CN" dirty="0"/>
                  <a:t> matrix. Let’s see what happens after one marginalization at time tm.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dirty="0"/>
                  <a:t>Factors before </a:t>
                </a:r>
                <a:r>
                  <a:rPr lang="en-US" altLang="zh-CN" i="0" dirty="0">
                    <a:latin typeface="Cambria Math" panose="02040503050406030204" pitchFamily="18" charset="0"/>
                  </a:rPr>
                  <a:t>𝑡_𝑚</a:t>
                </a:r>
                <a:r>
                  <a:rPr lang="en-US" altLang="zh-CN" dirty="0"/>
                  <a:t> are linearized at the latest state estimate</a:t>
                </a:r>
                <a:r>
                  <a:rPr lang="en-US" altLang="zh-CN" baseline="0" dirty="0"/>
                  <a:t> and turned into linear factors.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baseline="0" dirty="0"/>
                  <a:t>As linear factors, their Jacobians are fixed.</a:t>
                </a:r>
                <a:endParaRPr lang="en-US" altLang="zh-CN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dirty="0"/>
                  <a:t>On the other hand, we may freely choose the linearization points for the nonlinear factors later than tm.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dirty="0"/>
                  <a:t>Now the linearized system for the cost function has a Jacobian J1 consisting of </a:t>
                </a:r>
                <a:r>
                  <a:rPr lang="en-US" altLang="zh-CN" dirty="0" err="1"/>
                  <a:t>Jm</a:t>
                </a:r>
                <a:r>
                  <a:rPr lang="en-US" altLang="zh-CN" dirty="0"/>
                  <a:t> corresponding to the linear factors and Jr corresponding to the nonlinear factors.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dirty="0"/>
                  <a:t>To evaluate its </a:t>
                </a:r>
                <a:r>
                  <a:rPr lang="en-US" altLang="zh-CN" dirty="0" err="1"/>
                  <a:t>nullspace</a:t>
                </a:r>
                <a:r>
                  <a:rPr lang="en-US" altLang="zh-CN" dirty="0"/>
                  <a:t>, we use latest estimates for most variables except for variables like x m which take part in both the linear factor and nonlinear factors.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dirty="0"/>
                  <a:t>For </a:t>
                </a:r>
                <a:r>
                  <a:rPr lang="en-US" altLang="zh-CN" dirty="0" err="1"/>
                  <a:t>x_m</a:t>
                </a:r>
                <a:r>
                  <a:rPr lang="en-US" altLang="zh-CN" dirty="0"/>
                  <a:t>, its estimate at marginalization </a:t>
                </a:r>
                <a:r>
                  <a:rPr lang="en-US" altLang="zh-CN" dirty="0" err="1"/>
                  <a:t>xm</a:t>
                </a:r>
                <a:r>
                  <a:rPr lang="en-US" altLang="zh-CN" dirty="0"/>
                  <a:t> bar at tm, is used to evaluate the </a:t>
                </a:r>
                <a:r>
                  <a:rPr lang="en-US" altLang="zh-CN" dirty="0" err="1"/>
                  <a:t>nullspace</a:t>
                </a:r>
                <a:r>
                  <a:rPr lang="en-US" altLang="zh-CN" dirty="0"/>
                  <a:t> matrix N.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dirty="0"/>
                  <a:t>As a result, the </a:t>
                </a:r>
                <a:r>
                  <a:rPr lang="en-US" altLang="zh-CN" dirty="0" err="1"/>
                  <a:t>nullspace</a:t>
                </a:r>
                <a:r>
                  <a:rPr lang="en-US" altLang="zh-CN" dirty="0"/>
                  <a:t> of the system still has 4 dimensions.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zh-CN" altLang="en-US" dirty="0"/>
              </a:p>
              <a:p>
                <a:endParaRPr lang="zh-CN" alt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749859-1572-4EEF-BABB-8B33829D7BBD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67052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Let’s move on with another marginalization. Factors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altLang="zh-CN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zh-CN" dirty="0"/>
                  <a:t> are linearized at the latest state estimate.</a:t>
                </a:r>
              </a:p>
              <a:p>
                <a:r>
                  <a:rPr lang="en-US" altLang="zh-CN" dirty="0"/>
                  <a:t>Now the cost function has two groups of linear factors obtained from two marginalization steps, one at tm, the other at tn.</a:t>
                </a:r>
              </a:p>
              <a:p>
                <a:r>
                  <a:rPr lang="en-US" altLang="zh-CN" b="1" dirty="0"/>
                  <a:t>Let’s look at a variable </a:t>
                </a:r>
                <a:r>
                  <a:rPr lang="en-US" altLang="zh-CN" dirty="0"/>
                  <a:t>involved in both linear factor groups, </a:t>
                </a:r>
                <a:r>
                  <a:rPr lang="en-US" altLang="zh-CN" dirty="0" err="1"/>
                  <a:t>x_m</a:t>
                </a:r>
                <a:r>
                  <a:rPr lang="en-US" altLang="zh-CN" dirty="0"/>
                  <a:t>.</a:t>
                </a:r>
              </a:p>
              <a:p>
                <a:r>
                  <a:rPr lang="en-US" altLang="zh-CN" b="1" dirty="0"/>
                  <a:t>The earlier linear factors </a:t>
                </a:r>
                <a:r>
                  <a:rPr lang="en-US" altLang="zh-CN" dirty="0"/>
                  <a:t>used </a:t>
                </a:r>
                <a:r>
                  <a:rPr lang="en-US" altLang="zh-CN" dirty="0" err="1"/>
                  <a:t>xm</a:t>
                </a:r>
                <a:r>
                  <a:rPr lang="en-US" altLang="zh-CN" dirty="0"/>
                  <a:t> at tm to compute the Jacobians. The new linear factors used </a:t>
                </a:r>
                <a:r>
                  <a:rPr lang="en-US" altLang="zh-CN" dirty="0" err="1"/>
                  <a:t>xm</a:t>
                </a:r>
                <a:r>
                  <a:rPr lang="en-US" altLang="zh-CN" dirty="0"/>
                  <a:t> at </a:t>
                </a:r>
                <a:r>
                  <a:rPr lang="en-US" altLang="zh-CN" dirty="0" err="1"/>
                  <a:t>tn</a:t>
                </a:r>
                <a:r>
                  <a:rPr lang="en-US" altLang="zh-CN" dirty="0"/>
                  <a:t> to compute the Jacobians.</a:t>
                </a:r>
              </a:p>
              <a:p>
                <a:endParaRPr lang="en-US" altLang="zh-CN" dirty="0"/>
              </a:p>
              <a:p>
                <a:r>
                  <a:rPr lang="en-US" altLang="zh-CN" b="1" dirty="0"/>
                  <a:t>The linearized system </a:t>
                </a:r>
                <a:r>
                  <a:rPr lang="en-US" altLang="zh-CN" dirty="0"/>
                  <a:t>corresponding to the cost function has a Jacobian J2 consisting of three components, </a:t>
                </a:r>
              </a:p>
              <a:p>
                <a:r>
                  <a:rPr lang="en-US" altLang="zh-CN" dirty="0" err="1"/>
                  <a:t>Jm</a:t>
                </a:r>
                <a:r>
                  <a:rPr lang="en-US" altLang="zh-CN" dirty="0"/>
                  <a:t> for the earlier linear factors, Jn for the new linear factors, Jr for the nonlinear factors.</a:t>
                </a:r>
              </a:p>
              <a:p>
                <a:endParaRPr lang="en-US" altLang="zh-CN" dirty="0"/>
              </a:p>
              <a:p>
                <a:r>
                  <a:rPr lang="en-US" altLang="zh-CN" b="1" dirty="0"/>
                  <a:t>Let’s see the </a:t>
                </a:r>
                <a:r>
                  <a:rPr lang="en-US" altLang="zh-CN" b="1" dirty="0" err="1"/>
                  <a:t>nullspace</a:t>
                </a:r>
                <a:r>
                  <a:rPr lang="en-US" altLang="zh-CN" b="1" dirty="0"/>
                  <a:t> </a:t>
                </a:r>
                <a:r>
                  <a:rPr lang="en-US" altLang="zh-CN" dirty="0"/>
                  <a:t>matrix of J2. The </a:t>
                </a:r>
                <a:r>
                  <a:rPr lang="en-US" altLang="zh-CN" dirty="0" err="1"/>
                  <a:t>nullspace</a:t>
                </a:r>
                <a:r>
                  <a:rPr lang="en-US" altLang="zh-CN" dirty="0"/>
                  <a:t> matrix can be evaluated with x m at tm or x m at </a:t>
                </a:r>
                <a:r>
                  <a:rPr lang="en-US" altLang="zh-CN" dirty="0" err="1"/>
                  <a:t>tn</a:t>
                </a:r>
                <a:r>
                  <a:rPr lang="en-US" altLang="zh-CN" dirty="0"/>
                  <a:t>,</a:t>
                </a:r>
              </a:p>
              <a:p>
                <a:r>
                  <a:rPr lang="en-US" altLang="zh-CN" dirty="0"/>
                  <a:t>But both cases will lead to nonzero entries </a:t>
                </a:r>
                <a:r>
                  <a:rPr lang="en-US" altLang="zh-CN" dirty="0" err="1"/>
                  <a:t>dn</a:t>
                </a:r>
                <a:r>
                  <a:rPr lang="en-US" altLang="zh-CN" dirty="0"/>
                  <a:t> or dm in the product matrix of J and N.</a:t>
                </a:r>
              </a:p>
              <a:p>
                <a:r>
                  <a:rPr lang="en-US" altLang="zh-CN" dirty="0"/>
                  <a:t>That is, the unobservable direction corresponding to rotation about gravity disappears. </a:t>
                </a:r>
              </a:p>
              <a:p>
                <a:r>
                  <a:rPr lang="en-US" altLang="zh-CN" dirty="0"/>
                  <a:t>This leads to inconsistent covariances.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The unobservable directions is 3 no matter how we choose the linearization points for the nonlinear factors.</a:t>
                </a:r>
                <a:endParaRPr lang="zh-CN" altLang="en-US" dirty="0"/>
              </a:p>
              <a:p>
                <a:r>
                  <a:rPr lang="en-US" altLang="zh-CN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And </a:t>
                </a:r>
                <a:r>
                  <a:rPr lang="en-US" altLang="zh-CN" sz="1200" b="1" i="0" dirty="0">
                    <a:latin typeface="Cambria Math" panose="02040503050406030204" pitchFamily="18" charset="0"/>
                    <a:cs typeface="Arial" panose="020B0604020202020204" pitchFamily="34" charset="0"/>
                  </a:rPr>
                  <a:t>𝐍</a:t>
                </a:r>
                <a:r>
                  <a:rPr lang="en-US" altLang="zh-CN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 depends on </a:t>
                </a:r>
                <a:r>
                  <a:rPr lang="en-US" altLang="zh-CN" sz="1200" b="1" i="0">
                    <a:latin typeface="Cambria Math" panose="02040503050406030204" pitchFamily="18" charset="0"/>
                  </a:rPr>
                  <a:t>𝐱 ̅_𝒎</a:t>
                </a:r>
                <a:r>
                  <a:rPr lang="en-US" altLang="zh-CN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zh-CN" alt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749859-1572-4EEF-BABB-8B33829D7BBD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0977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BF4B6-73A1-40BA-9DC1-8DF7B9419F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2554E7-D15D-4E52-9871-F16FC4194D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21B96F-C399-424B-97A5-41A024701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297C5-C2A8-4292-9FB9-3854F51A26E4}" type="datetimeFigureOut">
              <a:rPr lang="zh-CN" altLang="en-US" smtClean="0"/>
              <a:t>2021-1-8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AF8962-945D-4F65-9DB3-CAABD5F56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00360B-B7BD-4881-9501-B206BB34E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1112E-FEAF-452D-B30C-D78247893D5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003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DEED4-DF57-4155-BE87-42ADF533C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8AC3B8-EC4C-40C3-897E-614C07CDFF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7FE1A9-D198-4C40-ACAD-711BEEEA6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297C5-C2A8-4292-9FB9-3854F51A26E4}" type="datetimeFigureOut">
              <a:rPr lang="zh-CN" altLang="en-US" smtClean="0"/>
              <a:t>2021-1-8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E39A5C-D5DB-45FE-89C5-A775314B6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70B319-4508-45FA-AFCB-B214C41A2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1112E-FEAF-452D-B30C-D78247893D5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8878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C1A4B17-1B92-4EB8-86FD-4F3CFF0045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62D300-EBA8-4292-8F20-6698761D5A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8B8B50-5694-45A2-8478-4B0B65311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297C5-C2A8-4292-9FB9-3854F51A26E4}" type="datetimeFigureOut">
              <a:rPr lang="zh-CN" altLang="en-US" smtClean="0"/>
              <a:t>2021-1-8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3B0221-243F-4887-9B57-78EB4974C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301434-5D75-4391-B288-EFC225817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1112E-FEAF-452D-B30C-D78247893D5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3735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EB0D2-B099-4F89-ACB6-584B3E1A5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37C94A-9D8D-4BD3-9430-B404D99B2B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37357A-933C-43F7-A06D-DD03C7F0EE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297C5-C2A8-4292-9FB9-3854F51A26E4}" type="datetimeFigureOut">
              <a:rPr lang="zh-CN" altLang="en-US" smtClean="0"/>
              <a:t>2021-1-8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681AA0-7B73-4A8E-B564-8638D4237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A3BAF7-DAE1-4B8A-A0EE-81B53272C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1112E-FEAF-452D-B30C-D78247893D5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8505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272AA-1583-41E7-9A78-64DF66194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5450E6-F5B9-42EC-97F5-7BCFC1BF83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6B1BA9-F1EC-469B-AB54-93C78E76D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297C5-C2A8-4292-9FB9-3854F51A26E4}" type="datetimeFigureOut">
              <a:rPr lang="zh-CN" altLang="en-US" smtClean="0"/>
              <a:t>2021-1-8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8D8AD9-BF41-4A6A-B84B-57D45F2FC3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EC56BB-C8A2-490B-8948-7AD1E7ABE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1112E-FEAF-452D-B30C-D78247893D5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3894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A0130-9903-4E00-9B89-932E0C453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7D62D3-5242-4EF2-BC80-1400329AB2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253243-9743-4256-836B-5144697814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234658-8F65-4E13-8CC4-C5B64FA1E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297C5-C2A8-4292-9FB9-3854F51A26E4}" type="datetimeFigureOut">
              <a:rPr lang="zh-CN" altLang="en-US" smtClean="0"/>
              <a:t>2021-1-8</a:t>
            </a:fld>
            <a:endParaRPr lang="zh-CN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E627DA-7C4C-41AA-B36E-0D83075B0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EC3F8C-C670-44B2-969C-EB819C68E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1112E-FEAF-452D-B30C-D78247893D5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0384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569BB-DEB2-4E84-AB43-D483139D2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4EC880-448A-42A4-BBE3-E6B19C0892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8A0537-1951-4031-AFA9-818FFEDEEC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F25A43-37D1-46F1-8585-B9ADC62C8B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9CD24F-3C33-4003-8D1D-ACE4381230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9AE4D16-DB8A-4C39-9922-F039AAF5D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297C5-C2A8-4292-9FB9-3854F51A26E4}" type="datetimeFigureOut">
              <a:rPr lang="zh-CN" altLang="en-US" smtClean="0"/>
              <a:t>2021-1-8</a:t>
            </a:fld>
            <a:endParaRPr lang="zh-CN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21CA0EC-EEC1-4B72-AA9C-0B23F2578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13E3D78-A8DC-4369-BDE3-86DBF9183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1112E-FEAF-452D-B30C-D78247893D5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9226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E113D-23CD-4CB3-8B1B-C5228177F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15416A-81D9-49FE-A787-5FAB63C4C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297C5-C2A8-4292-9FB9-3854F51A26E4}" type="datetimeFigureOut">
              <a:rPr lang="zh-CN" altLang="en-US" smtClean="0"/>
              <a:t>2021-1-8</a:t>
            </a:fld>
            <a:endParaRPr lang="zh-CN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E9233D-2D44-44DB-B805-C96E1849B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6A8D7A-31AF-4C27-B0C4-732EB36A4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1112E-FEAF-452D-B30C-D78247893D5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3822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2AC2CB-6E67-4255-8CB9-79669C28A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297C5-C2A8-4292-9FB9-3854F51A26E4}" type="datetimeFigureOut">
              <a:rPr lang="zh-CN" altLang="en-US" smtClean="0"/>
              <a:t>2021-1-8</a:t>
            </a:fld>
            <a:endParaRPr lang="zh-CN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7EA870-965B-4445-B79B-D869AEB8D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964E74-8567-4D92-98ED-3C336AF91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1112E-FEAF-452D-B30C-D78247893D5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2967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6FB748-4428-4E63-B0EF-9D2E6FDC9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972DE7-7D01-44AE-A0DA-26DFD0E848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6F2B37-0F08-4DDE-BB48-229A3B535C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05EC33-4384-4DDE-9131-C23128AAB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297C5-C2A8-4292-9FB9-3854F51A26E4}" type="datetimeFigureOut">
              <a:rPr lang="zh-CN" altLang="en-US" smtClean="0"/>
              <a:t>2021-1-8</a:t>
            </a:fld>
            <a:endParaRPr lang="zh-CN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6A547E-BCDA-4207-B6A3-90D611DD1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ADC0D2-37A0-4745-BDD6-0F0E7069D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1112E-FEAF-452D-B30C-D78247893D5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7596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9DAF5-34D6-41AC-8B9E-0289E7C8D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1F3EC7C-A9B1-4D8B-B540-C98C7FB205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F7567E-B366-4647-88E5-A57F02E53A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47F979-9A76-4A8E-A048-B6F4D910E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297C5-C2A8-4292-9FB9-3854F51A26E4}" type="datetimeFigureOut">
              <a:rPr lang="zh-CN" altLang="en-US" smtClean="0"/>
              <a:t>2021-1-8</a:t>
            </a:fld>
            <a:endParaRPr lang="zh-CN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21383A-6BCA-4E51-B29E-EC900DC78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BDD5C4-D17C-4B1C-BC6F-8E8FE7238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1112E-FEAF-452D-B30C-D78247893D5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7350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9A7414-3012-40E6-B9FF-CD9764210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BCF6A3-43F3-42A6-9E9B-C9538D7B79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C72B94-04C5-4A74-9548-BB846E642A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B297C5-C2A8-4292-9FB9-3854F51A26E4}" type="datetimeFigureOut">
              <a:rPr lang="zh-CN" altLang="en-US" smtClean="0"/>
              <a:t>2021-1-8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B7BC85-E4C3-4145-BF1D-E60DBA25DC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9A6C33-D075-41F5-86C8-3C9647C3F7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1112E-FEAF-452D-B30C-D78247893D5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6576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0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7.png"/><Relationship Id="rId4" Type="http://schemas.openxmlformats.org/officeDocument/2006/relationships/image" Target="../media/image160.png"/><Relationship Id="rId9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50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2.png"/><Relationship Id="rId4" Type="http://schemas.openxmlformats.org/officeDocument/2006/relationships/image" Target="../media/image160.png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F49CE-B834-4A40-A5EF-3F6C24BB2C3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CN" sz="4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Consistent Right-Invariant Fixed-Lag Smoother</a:t>
            </a:r>
            <a:br>
              <a:rPr lang="en-US" altLang="zh-CN" b="0" dirty="0">
                <a:solidFill>
                  <a:srgbClr val="000000"/>
                </a:solidFill>
              </a:rPr>
            </a:br>
            <a:r>
              <a:rPr lang="en-US" altLang="zh-CN" sz="36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Application to Visual Inertial SLAM</a:t>
            </a:r>
            <a:endParaRPr lang="zh-CN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64BEC61-CCAC-48BD-85F0-92B16C530B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14400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7EC9D6DD-3722-40EF-A306-856E03B15EC6}"/>
              </a:ext>
            </a:extLst>
          </p:cNvPr>
          <p:cNvSpPr txBox="1">
            <a:spLocks/>
          </p:cNvSpPr>
          <p:nvPr/>
        </p:nvSpPr>
        <p:spPr>
          <a:xfrm>
            <a:off x="1524000" y="5086905"/>
            <a:ext cx="9144000" cy="104016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The Thirty-Fifth AAAI Conference on Artificial Intelligence (AAAI 2021) </a:t>
            </a:r>
          </a:p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Primary Subject Area: ROB: State Estimation</a:t>
            </a:r>
          </a:p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2021-1-2</a:t>
            </a:r>
          </a:p>
          <a:p>
            <a:endParaRPr lang="zh-CN" altLang="en-US" dirty="0"/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1A8B47A1-8ECA-4F1C-AF30-492E375DD1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77195"/>
            <a:ext cx="9144000" cy="872231"/>
          </a:xfrm>
        </p:spPr>
        <p:txBody>
          <a:bodyPr/>
          <a:lstStyle/>
          <a:p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Jianzhu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(Josh) </a:t>
            </a: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Huai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Yukai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Lin, Yuan Zhuang, Min Shi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84171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92225-986A-449E-82B6-1C484A106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Content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234F9C-B0A2-4D9D-B23A-9659902CCD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Estimator inconsistency and why</a:t>
            </a:r>
          </a:p>
          <a:p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Existing approaches</a:t>
            </a:r>
          </a:p>
          <a:p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Right invariant fixed-lag smoother</a:t>
            </a:r>
          </a:p>
          <a:p>
            <a:endParaRPr lang="en-US" altLang="zh-CN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  <a:endParaRPr lang="zh-CN" altLang="en-US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53575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4735E-E36C-4174-B8B5-454ED6D7B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Marginalization and inconsistency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DB21CB-0790-405F-B2F3-F332312064E9}"/>
              </a:ext>
            </a:extLst>
          </p:cNvPr>
          <p:cNvSpPr txBox="1"/>
          <p:nvPr/>
        </p:nvSpPr>
        <p:spPr>
          <a:xfrm>
            <a:off x="7701487" y="2173031"/>
            <a:ext cx="3807026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Measurements are</a:t>
            </a:r>
            <a:r>
              <a:rPr lang="zh-CN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linearized at </a:t>
            </a:r>
          </a:p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different estimates of the</a:t>
            </a:r>
          </a:p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same variable.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BF9594-3367-40CF-BB05-00E86D749DA8}"/>
              </a:ext>
            </a:extLst>
          </p:cNvPr>
          <p:cNvSpPr txBox="1"/>
          <p:nvPr/>
        </p:nvSpPr>
        <p:spPr>
          <a:xfrm>
            <a:off x="7701486" y="4012918"/>
            <a:ext cx="3474312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2400" dirty="0" err="1">
                <a:latin typeface="Arial" panose="020B0604020202020204" pitchFamily="34" charset="0"/>
                <a:cs typeface="Arial" panose="020B0604020202020204" pitchFamily="34" charset="0"/>
              </a:rPr>
              <a:t>Nullspace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depends on the linearization points.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D135024-9F14-496C-8A09-BC44BE3E2343}"/>
              </a:ext>
            </a:extLst>
          </p:cNvPr>
          <p:cNvSpPr txBox="1"/>
          <p:nvPr/>
        </p:nvSpPr>
        <p:spPr>
          <a:xfrm>
            <a:off x="255587" y="3236201"/>
            <a:ext cx="18277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Inconsistent</a:t>
            </a:r>
          </a:p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covariance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E6C2DDB-0F90-4E13-AA96-44B4B9C22297}"/>
              </a:ext>
            </a:extLst>
          </p:cNvPr>
          <p:cNvSpPr/>
          <p:nvPr/>
        </p:nvSpPr>
        <p:spPr>
          <a:xfrm>
            <a:off x="2516335" y="3255171"/>
            <a:ext cx="307808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Shrunk </a:t>
            </a:r>
            <a:r>
              <a:rPr lang="en-US" altLang="zh-CN" sz="2400" dirty="0" err="1">
                <a:latin typeface="Arial" panose="020B0604020202020204" pitchFamily="34" charset="0"/>
                <a:cs typeface="Arial" panose="020B0604020202020204" pitchFamily="34" charset="0"/>
              </a:rPr>
              <a:t>nullspace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</a:p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the linearized system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3B5B83F2-9CFF-46DE-9754-5B67254D6601}"/>
                  </a:ext>
                </a:extLst>
              </p:cNvPr>
              <p:cNvSpPr/>
              <p:nvPr/>
            </p:nvSpPr>
            <p:spPr>
              <a:xfrm>
                <a:off x="5780481" y="3252808"/>
                <a:ext cx="899605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4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⊗</m:t>
                      </m:r>
                    </m:oMath>
                  </m:oMathPara>
                </a14:m>
                <a:endParaRPr lang="zh-CN" altLang="en-US" sz="44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3B5B83F2-9CFF-46DE-9754-5B67254D66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0481" y="3252808"/>
                <a:ext cx="899605" cy="7694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89AFC3D-8542-46E3-BE72-EDBAD45B723A}"/>
              </a:ext>
            </a:extLst>
          </p:cNvPr>
          <p:cNvCxnSpPr>
            <a:cxnSpLocks/>
            <a:stCxn id="5" idx="1"/>
          </p:cNvCxnSpPr>
          <p:nvPr/>
        </p:nvCxnSpPr>
        <p:spPr>
          <a:xfrm flipH="1" flipV="1">
            <a:off x="6420387" y="3811313"/>
            <a:ext cx="1281099" cy="61710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558C56A-D6F1-4378-8F38-43397BF8A27C}"/>
              </a:ext>
            </a:extLst>
          </p:cNvPr>
          <p:cNvCxnSpPr>
            <a:cxnSpLocks/>
            <a:stCxn id="4" idx="1"/>
          </p:cNvCxnSpPr>
          <p:nvPr/>
        </p:nvCxnSpPr>
        <p:spPr>
          <a:xfrm flipH="1">
            <a:off x="6420387" y="2957861"/>
            <a:ext cx="1281100" cy="54428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6DFCB6A-CBD7-4E7E-A4C5-C8AD476C28FC}"/>
              </a:ext>
            </a:extLst>
          </p:cNvPr>
          <p:cNvCxnSpPr>
            <a:cxnSpLocks/>
          </p:cNvCxnSpPr>
          <p:nvPr/>
        </p:nvCxnSpPr>
        <p:spPr>
          <a:xfrm flipH="1">
            <a:off x="5419165" y="3658239"/>
            <a:ext cx="587515" cy="426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9CD54EE-3CDF-4ACC-B112-6D73B8284D4C}"/>
              </a:ext>
            </a:extLst>
          </p:cNvPr>
          <p:cNvCxnSpPr>
            <a:cxnSpLocks/>
          </p:cNvCxnSpPr>
          <p:nvPr/>
        </p:nvCxnSpPr>
        <p:spPr>
          <a:xfrm flipH="1" flipV="1">
            <a:off x="2011786" y="3662504"/>
            <a:ext cx="605613" cy="269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2323330E-2618-4961-978E-F372EF18D2F1}"/>
              </a:ext>
            </a:extLst>
          </p:cNvPr>
          <p:cNvSpPr txBox="1"/>
          <p:nvPr/>
        </p:nvSpPr>
        <p:spPr>
          <a:xfrm>
            <a:off x="4687874" y="2449492"/>
            <a:ext cx="21852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First estimates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E4F58C2-D062-4599-B3AF-314315DFA0E6}"/>
              </a:ext>
            </a:extLst>
          </p:cNvPr>
          <p:cNvSpPr txBox="1"/>
          <p:nvPr/>
        </p:nvSpPr>
        <p:spPr>
          <a:xfrm>
            <a:off x="4023320" y="4543811"/>
            <a:ext cx="30444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Right invariant errors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83DD94A-B1E2-4F17-8E79-56DF755A2B3D}"/>
              </a:ext>
            </a:extLst>
          </p:cNvPr>
          <p:cNvSpPr/>
          <p:nvPr/>
        </p:nvSpPr>
        <p:spPr>
          <a:xfrm rot="18263858">
            <a:off x="6585754" y="3767935"/>
            <a:ext cx="97654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5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</a:t>
            </a:r>
            <a:endParaRPr lang="zh-CN" altLang="en-US" sz="54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52263C2-6EEF-4056-8D87-B9800A7ECBCC}"/>
              </a:ext>
            </a:extLst>
          </p:cNvPr>
          <p:cNvSpPr/>
          <p:nvPr/>
        </p:nvSpPr>
        <p:spPr>
          <a:xfrm rot="3157301">
            <a:off x="6498366" y="2655764"/>
            <a:ext cx="97654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5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</a:t>
            </a:r>
            <a:endParaRPr lang="zh-CN" altLang="en-US" sz="5400" dirty="0"/>
          </a:p>
        </p:txBody>
      </p:sp>
    </p:spTree>
    <p:extLst>
      <p:ext uri="{BB962C8B-B14F-4D97-AF65-F5344CB8AC3E}">
        <p14:creationId xmlns:p14="http://schemas.microsoft.com/office/powerpoint/2010/main" val="844528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16" grpId="0"/>
      <p:bldP spid="9" grpId="0"/>
      <p:bldP spid="18" grpId="0"/>
      <p:bldP spid="18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9A9BF1-B76F-477D-A5E2-65985FE9C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Consistent filters for VI SLAM and VIO</a:t>
            </a:r>
            <a:endParaRPr lang="zh-CN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E0CD2A-97BD-4DD9-83B1-7F2EFB1C93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Robocentric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coordination</a:t>
            </a:r>
          </a:p>
          <a:p>
            <a:pPr lvl="1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Castellanos et al. 2007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First estimate Jacobian</a:t>
            </a:r>
          </a:p>
          <a:p>
            <a:pPr lvl="1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Huang et al. 2010</a:t>
            </a:r>
          </a:p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Observability constraint</a:t>
            </a:r>
          </a:p>
          <a:p>
            <a:pPr lvl="1"/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Hesch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et al. 2014</a:t>
            </a:r>
          </a:p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Right invariant errors</a:t>
            </a:r>
          </a:p>
          <a:p>
            <a:pPr lvl="1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Zhang et al. 2017</a:t>
            </a:r>
          </a:p>
          <a:p>
            <a:pPr lvl="1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Brossard et al. 2018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CBE011-1859-4FE9-9F25-C708FB0B063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464" t="14966" r="30511" b="6395"/>
          <a:stretch/>
        </p:blipFill>
        <p:spPr>
          <a:xfrm>
            <a:off x="5671457" y="1690688"/>
            <a:ext cx="5580677" cy="448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3875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9A9BF1-B76F-477D-A5E2-65985FE9C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Consistent fixed-lag smoothers for VI SLAM and VIO</a:t>
            </a:r>
            <a:endParaRPr lang="zh-CN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E0CD2A-97BD-4DD9-83B1-7F2EFB1C93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First estimate Jacobian</a:t>
            </a:r>
          </a:p>
          <a:p>
            <a:pPr lvl="1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OKVIS</a:t>
            </a:r>
          </a:p>
          <a:p>
            <a:pPr lvl="1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DSO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4CF76F-D5B6-4EFC-8BF0-7715535FCAD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388" t="14966" r="30281" b="6258"/>
          <a:stretch/>
        </p:blipFill>
        <p:spPr>
          <a:xfrm>
            <a:off x="6223518" y="1690688"/>
            <a:ext cx="5850295" cy="4685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1860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392B8-5F55-4187-BE72-DCE4C955B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Which variables to use first estimates?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0389B7E-09EA-4C51-ACC0-6257B7A671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8451702"/>
              </p:ext>
            </p:extLst>
          </p:nvPr>
        </p:nvGraphicFramePr>
        <p:xfrm>
          <a:off x="838200" y="2291556"/>
          <a:ext cx="7146851" cy="1828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79854">
                  <a:extLst>
                    <a:ext uri="{9D8B030D-6E8A-4147-A177-3AD203B41FA5}">
                      <a16:colId xmlns:a16="http://schemas.microsoft.com/office/drawing/2014/main" val="1056676661"/>
                    </a:ext>
                  </a:extLst>
                </a:gridCol>
                <a:gridCol w="5366997">
                  <a:extLst>
                    <a:ext uri="{9D8B030D-6E8A-4147-A177-3AD203B41FA5}">
                      <a16:colId xmlns:a16="http://schemas.microsoft.com/office/drawing/2014/main" val="6457949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MSCKF 2.0</a:t>
                      </a:r>
                      <a:endParaRPr lang="zh-CN" alt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Position Velocity</a:t>
                      </a:r>
                      <a:endParaRPr lang="zh-CN" alt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409601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OpenVINS</a:t>
                      </a:r>
                      <a:endParaRPr lang="zh-CN" alt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Position Velocity Rotation Landmarks</a:t>
                      </a:r>
                      <a:endParaRPr lang="zh-CN" alt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402033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Basalt</a:t>
                      </a:r>
                      <a:endParaRPr lang="zh-CN" alt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Position Velocity Rotation Biases</a:t>
                      </a:r>
                      <a:endParaRPr lang="zh-CN" alt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504117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OKVIS</a:t>
                      </a:r>
                      <a:endParaRPr lang="zh-CN" alt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Position Velocity Rotation Biases</a:t>
                      </a:r>
                      <a:endParaRPr lang="zh-CN" alt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5767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90155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92225-986A-449E-82B6-1C484A106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Content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234F9C-B0A2-4D9D-B23A-9659902CCD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Estimator inconsistency and why</a:t>
            </a:r>
          </a:p>
          <a:p>
            <a:endParaRPr lang="en-US" altLang="zh-CN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Existing approaches</a:t>
            </a:r>
          </a:p>
          <a:p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Right invariant fixed-lag smoother</a:t>
            </a:r>
          </a:p>
          <a:p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  <a:endParaRPr lang="zh-CN" altLang="en-US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49704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9A9BF1-B76F-477D-A5E2-65985FE9C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FLS with right invariant errors is consistent.</a:t>
            </a:r>
            <a:endParaRPr lang="zh-CN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E0CD2A-97BD-4DD9-83B1-7F2EFB1C93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Step 1. The landmark parameters in a camera frame do not impact </a:t>
            </a: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nullspace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8695C81-96E7-4831-A733-66606CD31379}"/>
                  </a:ext>
                </a:extLst>
              </p:cNvPr>
              <p:cNvSpPr/>
              <p:nvPr/>
            </p:nvSpPr>
            <p:spPr>
              <a:xfrm>
                <a:off x="3216466" y="3038475"/>
                <a:ext cx="5424562" cy="27855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1" smtClean="0">
                          <a:latin typeface="Cambria Math" panose="02040503050406030204" pitchFamily="18" charset="0"/>
                        </a:rPr>
                        <m:t>𝐍</m:t>
                      </m:r>
                      <m:r>
                        <a:rPr lang="en-US" altLang="zh-CN" sz="2400" b="1" smtClean="0">
                          <a:latin typeface="Cambria Math" panose="02040503050406030204" pitchFamily="18" charset="0"/>
                        </a:rPr>
                        <m:t>=</m:t>
                      </m:r>
                      <m:m>
                        <m:mPr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en-US" altLang="zh-CN" sz="2400" b="1" i="1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altLang="zh-CN" sz="2400" b="1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altLang="zh-CN" sz="2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sSub>
                                          <m:sSubPr>
                                            <m:ctrlPr>
                                              <a:rPr lang="en-US" altLang="zh-CN" sz="2400" b="1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CN" sz="2400" b="1">
                                                <a:latin typeface="Cambria Math" panose="02040503050406030204" pitchFamily="18" charset="0"/>
                                              </a:rPr>
                                              <m:t>𝐱</m:t>
                                            </m:r>
                                          </m:e>
                                          <m:sub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CN" sz="24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US" altLang="zh-CN" sz="2400" b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⋮</m:t>
                                        </m:r>
                                      </m:e>
                                    </m:mr>
                                    <m:mr>
                                      <m:e>
                                        <m:sSub>
                                          <m:sSubPr>
                                            <m:ctrlPr>
                                              <a:rPr lang="en-US" altLang="zh-CN" sz="2400" b="1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CN" sz="2400" b="1">
                                                <a:latin typeface="Cambria Math" panose="02040503050406030204" pitchFamily="18" charset="0"/>
                                              </a:rPr>
                                              <m:t>𝐱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CN" sz="2400" i="1">
                                                <a:latin typeface="Cambria Math" panose="02040503050406030204" pitchFamily="18" charset="0"/>
                                              </a:rPr>
                                              <m:t>𝑘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</m:m>
                                </m:e>
                              </m:mr>
                              <m:m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altLang="zh-CN" sz="2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sSub>
                                          <m:sSubPr>
                                            <m:ctrlPr>
                                              <a:rPr lang="en-US" altLang="zh-CN" sz="2400" b="1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CN" sz="2400" b="1">
                                                <a:latin typeface="Cambria Math" panose="02040503050406030204" pitchFamily="18" charset="0"/>
                                              </a:rPr>
                                              <m:t>𝐟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CN" sz="2400" i="1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US" altLang="zh-CN" sz="2400" b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⋮</m:t>
                                        </m:r>
                                      </m:e>
                                    </m:mr>
                                    <m:mr>
                                      <m:e>
                                        <m:sSub>
                                          <m:sSubPr>
                                            <m:ctrlPr>
                                              <a:rPr lang="en-US" altLang="zh-CN" sz="2400" b="1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CN" sz="2400" b="1">
                                                <a:latin typeface="Cambria Math" panose="02040503050406030204" pitchFamily="18" charset="0"/>
                                              </a:rPr>
                                              <m:t>𝐟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CN" sz="2400" i="1">
                                                <a:latin typeface="Cambria Math" panose="02040503050406030204" pitchFamily="18" charset="0"/>
                                              </a:rPr>
                                              <m:t>𝐿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</m:m>
                                </m:e>
                              </m:mr>
                            </m:m>
                          </m:e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altLang="zh-CN" sz="2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CN" sz="2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CN" sz="24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altLang="zh-CN" sz="2400" b="1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m:rPr>
                                                    <m:brk m:alnAt="7"/>
                                                  </m:rPr>
                                                  <a:rPr lang="en-US" altLang="zh-CN" sz="2400" b="1">
                                                    <a:latin typeface="Cambria Math" panose="02040503050406030204" pitchFamily="18" charset="0"/>
                                                  </a:rPr>
                                                  <m:t>𝐍</m:t>
                                                </m:r>
                                              </m:e>
                                              <m:sub>
                                                <m:sSub>
                                                  <m:sSubPr>
                                                    <m:ctrlPr>
                                                      <a:rPr lang="en-US" altLang="zh-CN" sz="2400" b="1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m:rPr>
                                                        <m:brk m:alnAt="7"/>
                                                      </m:rPr>
                                                      <a:rPr lang="en-US" altLang="zh-CN" sz="2400" b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𝐱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m:rPr>
                                                        <m:brk m:alnAt="7"/>
                                                      </m:rPr>
                                                      <a:rPr lang="en-US" altLang="zh-CN" sz="2400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0</m:t>
                                                    </m:r>
                                                  </m:sub>
                                                </m:sSub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n-US" altLang="zh-CN" sz="2400">
                                                    <a:latin typeface="Cambria Math" panose="02040503050406030204" pitchFamily="18" charset="0"/>
                                                  </a:rPr>
                                                  <m:t>ϕ</m:t>
                                                </m:r>
                                              </m:sub>
                                            </m:sSub>
                                          </m:e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altLang="zh-CN" sz="2400" b="1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m:rPr>
                                                    <m:brk m:alnAt="7"/>
                                                  </m:rPr>
                                                  <a:rPr lang="en-US" altLang="zh-CN" sz="2400" b="1">
                                                    <a:latin typeface="Cambria Math" panose="02040503050406030204" pitchFamily="18" charset="0"/>
                                                  </a:rPr>
                                                  <m:t>𝐍</m:t>
                                                </m:r>
                                              </m:e>
                                              <m:sub>
                                                <m:sSub>
                                                  <m:sSubPr>
                                                    <m:ctrlPr>
                                                      <a:rPr lang="en-US" altLang="zh-CN" sz="2400" b="1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m:rPr>
                                                        <m:brk m:alnAt="7"/>
                                                      </m:rPr>
                                                      <a:rPr lang="en-US" altLang="zh-CN" sz="2400" b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𝐱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altLang="zh-CN" sz="2400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0</m:t>
                                                    </m:r>
                                                  </m:sub>
                                                </m:sSub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n-US" altLang="zh-CN" sz="2400">
                                                    <a:latin typeface="Cambria Math" panose="02040503050406030204" pitchFamily="18" charset="0"/>
                                                  </a:rPr>
                                                  <m:t>t</m:t>
                                                </m:r>
                                              </m:sub>
                                            </m:sSub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altLang="zh-CN" sz="2400" b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⋮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CN" sz="2400" b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⋮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altLang="zh-CN" sz="2400" b="1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m:rPr>
                                                    <m:brk m:alnAt="7"/>
                                                  </m:rPr>
                                                  <a:rPr lang="en-US" altLang="zh-CN" sz="2400" b="1">
                                                    <a:latin typeface="Cambria Math" panose="02040503050406030204" pitchFamily="18" charset="0"/>
                                                  </a:rPr>
                                                  <m:t>𝐍</m:t>
                                                </m:r>
                                              </m:e>
                                              <m:sub>
                                                <m:sSub>
                                                  <m:sSubPr>
                                                    <m:ctrlPr>
                                                      <a:rPr lang="en-US" altLang="zh-CN" sz="2400" b="1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m:rPr>
                                                        <m:brk m:alnAt="7"/>
                                                      </m:rPr>
                                                      <a:rPr lang="en-US" altLang="zh-CN" sz="2400" b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𝐱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altLang="zh-CN" sz="2400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𝑘</m:t>
                                                    </m:r>
                                                  </m:sub>
                                                </m:sSub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n-US" altLang="zh-CN" sz="2400">
                                                    <a:latin typeface="Cambria Math" panose="02040503050406030204" pitchFamily="18" charset="0"/>
                                                  </a:rPr>
                                                  <m:t>ϕ</m:t>
                                                </m:r>
                                              </m:sub>
                                            </m:sSub>
                                          </m:e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altLang="zh-CN" sz="2400" b="1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m:rPr>
                                                    <m:brk m:alnAt="7"/>
                                                  </m:rPr>
                                                  <a:rPr lang="en-US" altLang="zh-CN" sz="2400" b="1">
                                                    <a:latin typeface="Cambria Math" panose="02040503050406030204" pitchFamily="18" charset="0"/>
                                                  </a:rPr>
                                                  <m:t>𝐍</m:t>
                                                </m:r>
                                              </m:e>
                                              <m:sub>
                                                <m:sSub>
                                                  <m:sSubPr>
                                                    <m:ctrlPr>
                                                      <a:rPr lang="en-US" altLang="zh-CN" sz="2400" b="1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m:rPr>
                                                        <m:brk m:alnAt="7"/>
                                                      </m:rPr>
                                                      <a:rPr lang="en-US" altLang="zh-CN" sz="2400" b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𝐱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altLang="zh-CN" sz="2400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𝑘</m:t>
                                                    </m:r>
                                                  </m:sub>
                                                </m:sSub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n-US" altLang="zh-CN" sz="2400">
                                                    <a:latin typeface="Cambria Math" panose="02040503050406030204" pitchFamily="18" charset="0"/>
                                                  </a:rPr>
                                                  <m:t>t</m:t>
                                                </m:r>
                                              </m:sub>
                                            </m:sSub>
                                          </m:e>
                                        </m:mr>
                                      </m:m>
                                    </m:e>
                                  </m:m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CN" sz="24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altLang="zh-CN" sz="2400" b="1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m:rPr>
                                                    <m:brk m:alnAt="7"/>
                                                  </m:rPr>
                                                  <a:rPr lang="en-US" altLang="zh-CN" sz="2400" b="1">
                                                    <a:latin typeface="Cambria Math" panose="02040503050406030204" pitchFamily="18" charset="0"/>
                                                  </a:rPr>
                                                  <m:t>𝐍</m:t>
                                                </m:r>
                                              </m:e>
                                              <m:sub>
                                                <m:sSub>
                                                  <m:sSubPr>
                                                    <m:ctrlPr>
                                                      <a:rPr lang="en-US" altLang="zh-CN" sz="2400" b="1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altLang="zh-CN" sz="2400" b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𝐟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altLang="zh-CN" sz="2400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1</m:t>
                                                    </m:r>
                                                  </m:sub>
                                                </m:sSub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n-US" altLang="zh-CN" sz="2400">
                                                    <a:latin typeface="Cambria Math" panose="02040503050406030204" pitchFamily="18" charset="0"/>
                                                  </a:rPr>
                                                  <m:t>ϕ</m:t>
                                                </m:r>
                                              </m:sub>
                                            </m:sSub>
                                          </m:e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altLang="zh-CN" sz="2400" b="1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m:rPr>
                                                    <m:brk m:alnAt="7"/>
                                                  </m:rPr>
                                                  <a:rPr lang="en-US" altLang="zh-CN" sz="2400" b="1">
                                                    <a:latin typeface="Cambria Math" panose="02040503050406030204" pitchFamily="18" charset="0"/>
                                                  </a:rPr>
                                                  <m:t>𝐍</m:t>
                                                </m:r>
                                              </m:e>
                                              <m:sub>
                                                <m:sSub>
                                                  <m:sSubPr>
                                                    <m:ctrlPr>
                                                      <a:rPr lang="en-US" altLang="zh-CN" sz="2400" b="1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altLang="zh-CN" sz="2400" b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𝐟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altLang="zh-CN" sz="2400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1</m:t>
                                                    </m:r>
                                                  </m:sub>
                                                </m:sSub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n-US" altLang="zh-CN" sz="2400">
                                                    <a:latin typeface="Cambria Math" panose="02040503050406030204" pitchFamily="18" charset="0"/>
                                                  </a:rPr>
                                                  <m:t>t</m:t>
                                                </m:r>
                                              </m:sub>
                                            </m:sSub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altLang="zh-CN" sz="2400" b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⋮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CN" sz="2400" b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⋮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altLang="zh-CN" sz="2400" b="1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m:rPr>
                                                    <m:brk m:alnAt="7"/>
                                                  </m:rPr>
                                                  <a:rPr lang="en-US" altLang="zh-CN" sz="2400" b="1">
                                                    <a:latin typeface="Cambria Math" panose="02040503050406030204" pitchFamily="18" charset="0"/>
                                                  </a:rPr>
                                                  <m:t>𝐍</m:t>
                                                </m:r>
                                              </m:e>
                                              <m:sub>
                                                <m:sSub>
                                                  <m:sSubPr>
                                                    <m:ctrlPr>
                                                      <a:rPr lang="en-US" altLang="zh-CN" sz="2400" b="1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altLang="zh-CN" sz="2400" b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𝐟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altLang="zh-CN" sz="2400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𝐿</m:t>
                                                    </m:r>
                                                  </m:sub>
                                                </m:sSub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n-US" altLang="zh-CN" sz="2400">
                                                    <a:latin typeface="Cambria Math" panose="02040503050406030204" pitchFamily="18" charset="0"/>
                                                  </a:rPr>
                                                  <m:t>ϕ</m:t>
                                                </m:r>
                                              </m:sub>
                                            </m:sSub>
                                          </m:e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altLang="zh-CN" sz="2400" b="1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m:rPr>
                                                    <m:brk m:alnAt="7"/>
                                                  </m:rPr>
                                                  <a:rPr lang="en-US" altLang="zh-CN" sz="2400" b="1">
                                                    <a:latin typeface="Cambria Math" panose="02040503050406030204" pitchFamily="18" charset="0"/>
                                                  </a:rPr>
                                                  <m:t>𝐍</m:t>
                                                </m:r>
                                              </m:e>
                                              <m:sub>
                                                <m:sSub>
                                                  <m:sSubPr>
                                                    <m:ctrlPr>
                                                      <a:rPr lang="en-US" altLang="zh-CN" sz="2400" b="1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altLang="zh-CN" sz="2400" b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𝐟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altLang="zh-CN" sz="2400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𝐿</m:t>
                                                    </m:r>
                                                  </m:sub>
                                                </m:sSub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n-US" altLang="zh-CN" sz="2400">
                                                    <a:latin typeface="Cambria Math" panose="02040503050406030204" pitchFamily="18" charset="0"/>
                                                  </a:rPr>
                                                  <m:t>t</m:t>
                                                </m:r>
                                              </m:sub>
                                            </m:sSub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d>
                          </m:e>
                        </m:mr>
                        <m:mr>
                          <m:e/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altLang="zh-CN" sz="2400" b="1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2400">
                                      <a:latin typeface="Cambria Math" panose="02040503050406030204" pitchFamily="18" charset="0"/>
                                    </a:rPr>
                                    <m:t>ϕ</m:t>
                                  </m:r>
                                </m:e>
                                <m:e>
                                  <m:r>
                                    <a:rPr lang="en-US" altLang="zh-CN" sz="2400" b="1">
                                      <a:latin typeface="Cambria Math" panose="02040503050406030204" pitchFamily="18" charset="0"/>
                                    </a:rPr>
                                    <m:t>𝐭</m:t>
                                  </m:r>
                                </m:e>
                              </m:mr>
                            </m:m>
                          </m:e>
                        </m:mr>
                      </m:m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altLang="zh-CN" sz="2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CN" sz="2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CN" sz="24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altLang="zh-CN" sz="2400" b="1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m:rPr>
                                                    <m:brk m:alnAt="7"/>
                                                  </m:rPr>
                                                  <a:rPr lang="en-US" altLang="zh-CN" sz="2400" b="1">
                                                    <a:latin typeface="Cambria Math" panose="02040503050406030204" pitchFamily="18" charset="0"/>
                                                  </a:rPr>
                                                  <m:t>𝐍</m:t>
                                                </m:r>
                                              </m:e>
                                              <m:sub>
                                                <m:sSub>
                                                  <m:sSubPr>
                                                    <m:ctrlPr>
                                                      <a:rPr lang="en-US" altLang="zh-CN" sz="2400" b="1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m:rPr>
                                                        <m:brk m:alnAt="7"/>
                                                      </m:rPr>
                                                      <a:rPr lang="en-US" altLang="zh-CN" sz="2400" b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𝐱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m:rPr>
                                                        <m:brk m:alnAt="7"/>
                                                      </m:rPr>
                                                      <a:rPr lang="en-US" altLang="zh-CN" sz="2400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0</m:t>
                                                    </m:r>
                                                  </m:sub>
                                                </m:sSub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n-US" altLang="zh-CN" sz="2400">
                                                    <a:latin typeface="Cambria Math" panose="02040503050406030204" pitchFamily="18" charset="0"/>
                                                  </a:rPr>
                                                  <m:t>ϕ</m:t>
                                                </m:r>
                                              </m:sub>
                                            </m:sSub>
                                          </m:e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altLang="zh-CN" sz="2400" b="1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m:rPr>
                                                    <m:brk m:alnAt="7"/>
                                                  </m:rPr>
                                                  <a:rPr lang="en-US" altLang="zh-CN" sz="2400" b="1">
                                                    <a:latin typeface="Cambria Math" panose="02040503050406030204" pitchFamily="18" charset="0"/>
                                                  </a:rPr>
                                                  <m:t>𝐍</m:t>
                                                </m:r>
                                              </m:e>
                                              <m:sub>
                                                <m:sSub>
                                                  <m:sSubPr>
                                                    <m:ctrlPr>
                                                      <a:rPr lang="en-US" altLang="zh-CN" sz="2400" b="1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m:rPr>
                                                        <m:brk m:alnAt="7"/>
                                                      </m:rPr>
                                                      <a:rPr lang="en-US" altLang="zh-CN" sz="2400" b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𝐱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altLang="zh-CN" sz="2400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0</m:t>
                                                    </m:r>
                                                  </m:sub>
                                                </m:sSub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n-US" altLang="zh-CN" sz="2400">
                                                    <a:latin typeface="Cambria Math" panose="02040503050406030204" pitchFamily="18" charset="0"/>
                                                  </a:rPr>
                                                  <m:t>t</m:t>
                                                </m:r>
                                              </m:sub>
                                            </m:sSub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altLang="zh-CN" sz="2400" b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⋮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CN" sz="2400" b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⋮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altLang="zh-CN" sz="2400" b="1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m:rPr>
                                                    <m:brk m:alnAt="7"/>
                                                  </m:rPr>
                                                  <a:rPr lang="en-US" altLang="zh-CN" sz="2400" b="1">
                                                    <a:latin typeface="Cambria Math" panose="02040503050406030204" pitchFamily="18" charset="0"/>
                                                  </a:rPr>
                                                  <m:t>𝐍</m:t>
                                                </m:r>
                                              </m:e>
                                              <m:sub>
                                                <m:sSub>
                                                  <m:sSubPr>
                                                    <m:ctrlPr>
                                                      <a:rPr lang="en-US" altLang="zh-CN" sz="2400" b="1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m:rPr>
                                                        <m:brk m:alnAt="7"/>
                                                      </m:rPr>
                                                      <a:rPr lang="en-US" altLang="zh-CN" sz="2400" b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𝐱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altLang="zh-CN" sz="2400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𝑘</m:t>
                                                    </m:r>
                                                  </m:sub>
                                                </m:sSub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n-US" altLang="zh-CN" sz="2400">
                                                    <a:latin typeface="Cambria Math" panose="02040503050406030204" pitchFamily="18" charset="0"/>
                                                  </a:rPr>
                                                  <m:t>ϕ</m:t>
                                                </m:r>
                                              </m:sub>
                                            </m:sSub>
                                          </m:e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altLang="zh-CN" sz="2400" b="1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m:rPr>
                                                    <m:brk m:alnAt="7"/>
                                                  </m:rPr>
                                                  <a:rPr lang="en-US" altLang="zh-CN" sz="2400" b="1">
                                                    <a:latin typeface="Cambria Math" panose="02040503050406030204" pitchFamily="18" charset="0"/>
                                                  </a:rPr>
                                                  <m:t>𝐍</m:t>
                                                </m:r>
                                              </m:e>
                                              <m:sub>
                                                <m:sSub>
                                                  <m:sSubPr>
                                                    <m:ctrlPr>
                                                      <a:rPr lang="en-US" altLang="zh-CN" sz="2400" b="1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m:rPr>
                                                        <m:brk m:alnAt="7"/>
                                                      </m:rPr>
                                                      <a:rPr lang="en-US" altLang="zh-CN" sz="2400" b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𝐱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altLang="zh-CN" sz="2400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𝑘</m:t>
                                                    </m:r>
                                                  </m:sub>
                                                </m:sSub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n-US" altLang="zh-CN" sz="2400">
                                                    <a:latin typeface="Cambria Math" panose="02040503050406030204" pitchFamily="18" charset="0"/>
                                                  </a:rPr>
                                                  <m:t>t</m:t>
                                                </m:r>
                                              </m:sub>
                                            </m:sSub>
                                          </m:e>
                                        </m:mr>
                                      </m:m>
                                    </m:e>
                                  </m:m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CN" sz="24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a:rPr lang="en-US" altLang="zh-CN" sz="2400" b="1" i="1">
                                                <a:latin typeface="Cambria Math" panose="02040503050406030204" pitchFamily="18" charset="0"/>
                                              </a:rPr>
                                              <m:t>𝟎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CN" sz="2400" b="1" i="1">
                                                <a:latin typeface="Cambria Math" panose="02040503050406030204" pitchFamily="18" charset="0"/>
                                              </a:rPr>
                                              <m:t>𝟎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altLang="zh-CN" sz="2400" b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⋮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CN" sz="2400" b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⋮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altLang="zh-CN" sz="2400" b="1" i="1">
                                                <a:latin typeface="Cambria Math" panose="02040503050406030204" pitchFamily="18" charset="0"/>
                                              </a:rPr>
                                              <m:t>𝟎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CN" sz="2400" b="1" i="1">
                                                <a:latin typeface="Cambria Math" panose="02040503050406030204" pitchFamily="18" charset="0"/>
                                              </a:rPr>
                                              <m:t>𝟎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d>
                          </m:e>
                        </m:mr>
                        <m:mr>
                          <m:e/>
                        </m:mr>
                      </m:m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8695C81-96E7-4831-A733-66606CD313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6466" y="3038475"/>
                <a:ext cx="5424562" cy="278550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74899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9A9BF1-B76F-477D-A5E2-65985FE9C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FLS with right invariant errors is consistent.</a:t>
            </a:r>
            <a:endParaRPr lang="zh-CN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E0CD2A-97BD-4DD9-83B1-7F2EFB1C93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Step 2: The right invariant errors are invariant to system transformation.</a:t>
            </a:r>
          </a:p>
          <a:p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3E61EC32-475F-414E-977B-8A39B5F707B0}"/>
                  </a:ext>
                </a:extLst>
              </p:cNvPr>
              <p:cNvSpPr/>
              <p:nvPr/>
            </p:nvSpPr>
            <p:spPr>
              <a:xfrm>
                <a:off x="3428358" y="2910959"/>
                <a:ext cx="199586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240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Exp</m:t>
                      </m:r>
                      <m:d>
                        <m:dPr>
                          <m:ctrlPr>
                            <a:rPr lang="en-US" altLang="zh-CN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𝜉</m:t>
                          </m:r>
                        </m:e>
                      </m:d>
                      <m:acc>
                        <m:accPr>
                          <m:chr m:val="̅"/>
                          <m:ctrlPr>
                            <a:rPr lang="en-US" altLang="zh-CN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𝑋</m:t>
                          </m:r>
                        </m:e>
                      </m:acc>
                      <m:r>
                        <a:rPr lang="en-US" altLang="zh-CN" sz="24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𝑋</m:t>
                      </m:r>
                    </m:oMath>
                  </m:oMathPara>
                </a14:m>
                <a:endParaRPr lang="en-US" altLang="zh-CN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3E61EC32-475F-414E-977B-8A39B5F707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8358" y="2910959"/>
                <a:ext cx="1995867" cy="461665"/>
              </a:xfrm>
              <a:prstGeom prst="rect">
                <a:avLst/>
              </a:prstGeom>
              <a:blipFill>
                <a:blip r:embed="rId3"/>
                <a:stretch>
                  <a:fillRect b="-21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9F8079C2-9321-4086-A848-8E5FD5DCFBA7}"/>
                  </a:ext>
                </a:extLst>
              </p:cNvPr>
              <p:cNvSpPr/>
              <p:nvPr/>
            </p:nvSpPr>
            <p:spPr>
              <a:xfrm>
                <a:off x="5742933" y="2910958"/>
                <a:ext cx="288617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240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Exp</m:t>
                      </m:r>
                      <m:d>
                        <m:dPr>
                          <m:ctrlPr>
                            <a:rPr lang="en-US" altLang="zh-CN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𝜉</m:t>
                          </m:r>
                        </m:e>
                      </m:d>
                      <m:d>
                        <m:dPr>
                          <m:ctrlPr>
                            <a:rPr lang="en-US" altLang="zh-CN" sz="24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𝑋</m:t>
                              </m:r>
                            </m:e>
                          </m:acc>
                          <m:r>
                            <a:rPr lang="en-US" altLang="zh-CN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𝑌</m:t>
                          </m:r>
                        </m:e>
                      </m:d>
                      <m:r>
                        <a:rPr lang="en-US" altLang="zh-CN" sz="24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ctrlPr>
                            <a:rPr lang="en-US" altLang="zh-CN" sz="24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𝑋𝑌</m:t>
                          </m:r>
                        </m:e>
                      </m:d>
                    </m:oMath>
                  </m:oMathPara>
                </a14:m>
                <a:endParaRPr lang="en-US" altLang="zh-CN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9F8079C2-9321-4086-A848-8E5FD5DCFB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2933" y="2910958"/>
                <a:ext cx="2886175" cy="461665"/>
              </a:xfrm>
              <a:prstGeom prst="rect">
                <a:avLst/>
              </a:prstGeom>
              <a:blipFill>
                <a:blip r:embed="rId4"/>
                <a:stretch>
                  <a:fillRect b="-21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Arrow: Down 16">
            <a:extLst>
              <a:ext uri="{FF2B5EF4-FFF2-40B4-BE49-F238E27FC236}">
                <a16:creationId xmlns:a16="http://schemas.microsoft.com/office/drawing/2014/main" id="{23EC86D5-0C4B-40EC-AC9D-12C4E1E73E15}"/>
              </a:ext>
            </a:extLst>
          </p:cNvPr>
          <p:cNvSpPr/>
          <p:nvPr/>
        </p:nvSpPr>
        <p:spPr>
          <a:xfrm>
            <a:off x="5424225" y="3346749"/>
            <a:ext cx="224100" cy="653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430C1447-25CC-4A15-9AC6-A6E6C6991BC8}"/>
                  </a:ext>
                </a:extLst>
              </p:cNvPr>
              <p:cNvSpPr/>
              <p:nvPr/>
            </p:nvSpPr>
            <p:spPr>
              <a:xfrm>
                <a:off x="4820213" y="4025146"/>
                <a:ext cx="48282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1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𝐍</m:t>
                      </m:r>
                    </m:oMath>
                  </m:oMathPara>
                </a14:m>
                <a:endParaRPr lang="en-US" altLang="zh-CN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430C1447-25CC-4A15-9AC6-A6E6C6991B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0213" y="4025146"/>
                <a:ext cx="482824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5044421-3C80-48CE-8BA1-ADCB8B45A52F}"/>
                  </a:ext>
                </a:extLst>
              </p:cNvPr>
              <p:cNvSpPr txBox="1"/>
              <p:nvPr/>
            </p:nvSpPr>
            <p:spPr>
              <a:xfrm>
                <a:off x="5303037" y="4025145"/>
                <a:ext cx="574817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is independent of the navigation state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𝑋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zh-CN" alt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5044421-3C80-48CE-8BA1-ADCB8B45A5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3037" y="4025145"/>
                <a:ext cx="5748177" cy="461665"/>
              </a:xfrm>
              <a:prstGeom prst="rect">
                <a:avLst/>
              </a:prstGeom>
              <a:blipFill>
                <a:blip r:embed="rId6"/>
                <a:stretch>
                  <a:fillRect l="-1697" t="-9211" b="-302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21830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B4109-21C1-4572-9021-3364ADCC2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FLS with right invariant errors is consistent.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1E221C-20CB-4D27-9077-FD650E4658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914854"/>
          </a:xfrm>
        </p:spPr>
        <p:txBody>
          <a:bodyPr>
            <a:norm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Step 3. </a:t>
            </a:r>
            <a:r>
              <a:rPr lang="en-US" altLang="zh-CN" sz="2400" dirty="0" err="1">
                <a:latin typeface="Arial" panose="020B0604020202020204" pitchFamily="34" charset="0"/>
                <a:cs typeface="Arial" panose="020B0604020202020204" pitchFamily="34" charset="0"/>
              </a:rPr>
              <a:t>Nullspace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dimension of the cost function after another marginalization remains unchanged.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4FFA9E9-B4AB-4A4A-A2B9-CE63259B92E7}"/>
                  </a:ext>
                </a:extLst>
              </p:cNvPr>
              <p:cNvSpPr/>
              <p:nvPr/>
            </p:nvSpPr>
            <p:spPr>
              <a:xfrm>
                <a:off x="1031807" y="2740479"/>
                <a:ext cx="10321993" cy="10368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altLang="zh-CN" sz="240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CN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7"/>
                                </m:r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m:rPr>
                                  <m:brk m:alnAt="7"/>
                                </m:r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m:rPr>
                              <m:brk m:alnAt="7"/>
                            </m:r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7"/>
                                </m:r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m:rPr>
                                  <m:brk m:alnAt="7"/>
                                </m:r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m:rPr>
                              <m:brk m:alnAt="7"/>
                            </m:r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sub>
                        <m:sup/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𝐿𝑖𝑛𝑒𝑎𝑟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𝐹𝑎𝑐𝑡𝑜𝑟𝑠</m:t>
                          </m:r>
                        </m:e>
                      </m:nary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7"/>
                                </m:r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m:rPr>
                              <m:brk m:alnAt="7"/>
                            </m:rPr>
                            <a:rPr lang="en-US" altLang="zh-CN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7"/>
                                </m:r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m:rPr>
                              <m:brk m:alnAt="7"/>
                            </m:rPr>
                            <a:rPr lang="en-US" altLang="zh-CN" sz="2400" i="1">
                              <a:latin typeface="Cambria Math" panose="02040503050406030204" pitchFamily="18" charset="0"/>
                            </a:rPr>
                            <m:t>]</m:t>
                          </m:r>
                        </m:sub>
                        <m:sup/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𝐿𝑖𝑛𝑒𝑎𝑟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𝐹𝑎𝑐𝑡𝑜𝑟𝑠</m:t>
                          </m:r>
                        </m:e>
                      </m:nary>
                      <m:r>
                        <a:rPr lang="en-US" altLang="zh-CN" sz="2400" b="1" i="1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m:rPr>
                                  <m:brk m:alnAt="7"/>
                                </m:r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𝑁𝑜𝑛𝑙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𝑖𝑛𝑒𝑎𝑟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𝐹𝑎𝑐𝑡𝑜𝑟𝑠</m:t>
                          </m:r>
                        </m:e>
                      </m:nary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4FFA9E9-B4AB-4A4A-A2B9-CE63259B92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1807" y="2740479"/>
                <a:ext cx="10321993" cy="103682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D7E664A-9712-421B-B813-DE66C7385136}"/>
                  </a:ext>
                </a:extLst>
              </p:cNvPr>
              <p:cNvSpPr/>
              <p:nvPr/>
            </p:nvSpPr>
            <p:spPr>
              <a:xfrm>
                <a:off x="3137361" y="4156142"/>
                <a:ext cx="126887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altLang="zh-CN" sz="2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brk m:alnAt="7"/>
                                </m:rPr>
                                <a:rPr lang="en-US" altLang="zh-CN" sz="2400" b="1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</m:acc>
                        </m:e>
                        <m:sub>
                          <m:r>
                            <a:rPr lang="en-US" altLang="zh-CN" sz="2400" b="0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d>
                        <m:dPr>
                          <m:ctrlPr>
                            <a:rPr lang="en-US" altLang="zh-CN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D7E664A-9712-421B-B813-DE66C73851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7361" y="4156142"/>
                <a:ext cx="1268872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Arrow: Right 5">
            <a:extLst>
              <a:ext uri="{FF2B5EF4-FFF2-40B4-BE49-F238E27FC236}">
                <a16:creationId xmlns:a16="http://schemas.microsoft.com/office/drawing/2014/main" id="{E565DD01-B8CD-46F8-A6A2-54D19907B2FC}"/>
              </a:ext>
            </a:extLst>
          </p:cNvPr>
          <p:cNvSpPr/>
          <p:nvPr/>
        </p:nvSpPr>
        <p:spPr>
          <a:xfrm rot="16200000">
            <a:off x="3347117" y="3683015"/>
            <a:ext cx="770264" cy="2799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C3F3949A-1A34-4D27-8CF2-DD2AA410B266}"/>
              </a:ext>
            </a:extLst>
          </p:cNvPr>
          <p:cNvSpPr/>
          <p:nvPr/>
        </p:nvSpPr>
        <p:spPr>
          <a:xfrm rot="16200000">
            <a:off x="6310837" y="3678593"/>
            <a:ext cx="779107" cy="2799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181E94D4-A80F-465F-BF21-44954486DD9B}"/>
                  </a:ext>
                </a:extLst>
              </p:cNvPr>
              <p:cNvSpPr/>
              <p:nvPr/>
            </p:nvSpPr>
            <p:spPr>
              <a:xfrm>
                <a:off x="6192803" y="4157431"/>
                <a:ext cx="120635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altLang="zh-CN" sz="2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brk m:alnAt="7"/>
                                </m:rPr>
                                <a:rPr lang="en-US" altLang="zh-CN" sz="2400" b="1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</m:acc>
                        </m:e>
                        <m:sub>
                          <m:r>
                            <a:rPr lang="en-US" altLang="zh-CN" sz="2400" b="0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d>
                        <m:d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CN" sz="2400" b="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181E94D4-A80F-465F-BF21-44954486DD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2803" y="4157431"/>
                <a:ext cx="1206356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45FF6A4E-6EEC-45BE-B147-D0F9E5576237}"/>
                  </a:ext>
                </a:extLst>
              </p:cNvPr>
              <p:cNvSpPr/>
              <p:nvPr/>
            </p:nvSpPr>
            <p:spPr>
              <a:xfrm>
                <a:off x="5080033" y="4063808"/>
                <a:ext cx="655949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36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</m:oMath>
                  </m:oMathPara>
                </a14:m>
                <a:endParaRPr lang="zh-CN" altLang="en-US" sz="3600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45FF6A4E-6EEC-45BE-B147-D0F9E55762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0033" y="4063808"/>
                <a:ext cx="655949" cy="6463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53356F71-DEFE-41EE-A478-FF2E519C5424}"/>
              </a:ext>
            </a:extLst>
          </p:cNvPr>
          <p:cNvSpPr txBox="1"/>
          <p:nvPr/>
        </p:nvSpPr>
        <p:spPr>
          <a:xfrm>
            <a:off x="1695709" y="6310256"/>
            <a:ext cx="269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202826D-0517-4D00-9E92-46B228C690E9}"/>
                  </a:ext>
                </a:extLst>
              </p:cNvPr>
              <p:cNvSpPr txBox="1"/>
              <p:nvPr/>
            </p:nvSpPr>
            <p:spPr>
              <a:xfrm>
                <a:off x="8810349" y="3662557"/>
                <a:ext cx="1180964" cy="11738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1">
                          <a:latin typeface="Cambria Math" panose="02040503050406030204" pitchFamily="18" charset="0"/>
                        </a:rPr>
                        <m:t>𝐉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eqArr>
                                  <m:eqArrPr>
                                    <m:ctrlP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sSub>
                                      <m:sSubPr>
                                        <m:ctrlPr>
                                          <a:rPr lang="en-US" altLang="zh-CN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400" b="1" i="0" smtClean="0">
                                            <a:latin typeface="Cambria Math" panose="02040503050406030204" pitchFamily="18" charset="0"/>
                                          </a:rPr>
                                          <m:t>𝐉</m:t>
                                        </m:r>
                                      </m:e>
                                      <m:sub>
                                        <m:r>
                                          <a:rPr lang="en-US" altLang="zh-CN" sz="2400" b="0" i="1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400" b="1">
                                            <a:latin typeface="Cambria Math" panose="02040503050406030204" pitchFamily="18" charset="0"/>
                                          </a:rPr>
                                          <m:t>𝐉</m:t>
                                        </m:r>
                                      </m:e>
                                      <m:sub>
                                        <m:r>
                                          <a:rPr lang="en-US" altLang="zh-CN" sz="2400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eqAr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400" b="1" i="0" smtClean="0">
                                        <a:latin typeface="Cambria Math" panose="02040503050406030204" pitchFamily="18" charset="0"/>
                                      </a:rPr>
                                      <m:t>𝐉</m:t>
                                    </m:r>
                                  </m:e>
                                  <m:sub>
                                    <m: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202826D-0517-4D00-9E92-46B228C690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0349" y="3662557"/>
                <a:ext cx="1180964" cy="117384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C97D9F3D-A398-4DD8-A43A-15B728665056}"/>
                  </a:ext>
                </a:extLst>
              </p:cNvPr>
              <p:cNvSpPr/>
              <p:nvPr/>
            </p:nvSpPr>
            <p:spPr>
              <a:xfrm>
                <a:off x="780494" y="5062379"/>
                <a:ext cx="5008101" cy="12661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CN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eqArr>
                                  <m:eqArrPr>
                                    <m:ctrlP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sSub>
                                      <m:sSubPr>
                                        <m:ctrlP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400" b="1">
                                            <a:latin typeface="Cambria Math" panose="02040503050406030204" pitchFamily="18" charset="0"/>
                                          </a:rPr>
                                          <m:t>𝐉</m:t>
                                        </m:r>
                                      </m:e>
                                      <m:sub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400" b="1">
                                            <a:latin typeface="Cambria Math" panose="02040503050406030204" pitchFamily="18" charset="0"/>
                                          </a:rPr>
                                          <m:t>𝐉</m:t>
                                        </m:r>
                                      </m:e>
                                      <m:sub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eqAr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400" b="1">
                                        <a:latin typeface="Cambria Math" panose="02040503050406030204" pitchFamily="18" charset="0"/>
                                      </a:rPr>
                                      <m:t>𝐉</m:t>
                                    </m:r>
                                  </m:e>
                                  <m:sub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CN" sz="2400" b="1" i="0" smtClean="0">
                                        <a:latin typeface="Cambria Math" panose="02040503050406030204" pitchFamily="18" charset="0"/>
                                      </a:rPr>
                                      <m:t>𝐍</m:t>
                                    </m:r>
                                  </m:e>
                                  <m:sub>
                                    <m: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  <m:t>𝜙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sz="2400" b="1" i="1">
                                        <a:latin typeface="Cambria Math" panose="02040503050406030204" pitchFamily="18" charset="0"/>
                                      </a:rPr>
                                      <m:t>𝓧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400" b="1" i="0" smtClean="0">
                                        <a:latin typeface="Cambria Math" panose="02040503050406030204" pitchFamily="18" charset="0"/>
                                      </a:rPr>
                                      <m:t>𝐍</m:t>
                                    </m:r>
                                  </m:e>
                                  <m:sub>
                                    <m:r>
                                      <a:rPr lang="en-US" altLang="zh-CN" sz="2400" b="1" i="0" smtClean="0">
                                        <a:latin typeface="Cambria Math" panose="02040503050406030204" pitchFamily="18" charset="0"/>
                                      </a:rPr>
                                      <m:t>𝐭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sz="2400" b="1" i="1">
                                        <a:latin typeface="Cambria Math" panose="02040503050406030204" pitchFamily="18" charset="0"/>
                                      </a:rPr>
                                      <m:t>𝓧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CN" sz="2400" b="1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CN" sz="2400" b="1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CN" sz="2400" b="1" i="0" smtClean="0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CN" sz="2400" b="1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CN" sz="2400" b="1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CN" sz="2400" b="1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C97D9F3D-A398-4DD8-A43A-15B7286650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494" y="5062379"/>
                <a:ext cx="5008101" cy="126618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7BB0CB66-0582-4641-BFCA-3DAFE1B63312}"/>
                  </a:ext>
                </a:extLst>
              </p:cNvPr>
              <p:cNvSpPr/>
              <p:nvPr/>
            </p:nvSpPr>
            <p:spPr>
              <a:xfrm>
                <a:off x="6377122" y="5023928"/>
                <a:ext cx="4839723" cy="12661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CN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eqArr>
                                  <m:eqArrPr>
                                    <m:ctrlP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sSub>
                                      <m:sSubPr>
                                        <m:ctrlP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400" b="1">
                                            <a:latin typeface="Cambria Math" panose="02040503050406030204" pitchFamily="18" charset="0"/>
                                          </a:rPr>
                                          <m:t>𝐉</m:t>
                                        </m:r>
                                      </m:e>
                                      <m:sub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400" b="1">
                                            <a:latin typeface="Cambria Math" panose="02040503050406030204" pitchFamily="18" charset="0"/>
                                          </a:rPr>
                                          <m:t>𝐉</m:t>
                                        </m:r>
                                      </m:e>
                                      <m:sub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eqAr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400" b="1">
                                        <a:latin typeface="Cambria Math" panose="02040503050406030204" pitchFamily="18" charset="0"/>
                                      </a:rPr>
                                      <m:t>𝐉</m:t>
                                    </m:r>
                                  </m:e>
                                  <m:sub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CN" sz="2400" b="1" i="0" smtClean="0">
                                        <a:latin typeface="Cambria Math" panose="02040503050406030204" pitchFamily="18" charset="0"/>
                                      </a:rPr>
                                      <m:t>𝐍</m:t>
                                    </m:r>
                                  </m:e>
                                  <m:sub>
                                    <m: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  <m:t>𝜙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sz="2400" b="1" i="1">
                                        <a:latin typeface="Cambria Math" panose="02040503050406030204" pitchFamily="18" charset="0"/>
                                      </a:rPr>
                                      <m:t>𝓧</m:t>
                                    </m:r>
                                  </m:e>
                                  <m:sub>
                                    <m: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400" b="1" i="0" smtClean="0">
                                        <a:latin typeface="Cambria Math" panose="02040503050406030204" pitchFamily="18" charset="0"/>
                                      </a:rPr>
                                      <m:t>𝐍</m:t>
                                    </m:r>
                                  </m:e>
                                  <m:sub>
                                    <m:r>
                                      <a:rPr lang="en-US" altLang="zh-CN" sz="2400" b="1" i="0" smtClean="0">
                                        <a:latin typeface="Cambria Math" panose="02040503050406030204" pitchFamily="18" charset="0"/>
                                      </a:rPr>
                                      <m:t>𝐭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sz="2400" b="1" i="1">
                                        <a:latin typeface="Cambria Math" panose="02040503050406030204" pitchFamily="18" charset="0"/>
                                      </a:rPr>
                                      <m:t>𝓧</m:t>
                                    </m:r>
                                  </m:e>
                                  <m:sub>
                                    <m: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zh-CN" sz="2400" b="1" i="0" smtClean="0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CN" sz="2400" b="1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CN" sz="2400" b="1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CN" sz="2400" b="1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CN" sz="2400" b="1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CN" sz="2400" b="1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7BB0CB66-0582-4641-BFCA-3DAFE1B633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7122" y="5023928"/>
                <a:ext cx="4839723" cy="126618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1" name="Group 40">
            <a:extLst>
              <a:ext uri="{FF2B5EF4-FFF2-40B4-BE49-F238E27FC236}">
                <a16:creationId xmlns:a16="http://schemas.microsoft.com/office/drawing/2014/main" id="{6C4239AF-2E8D-42D8-BF43-440894FF1D75}"/>
              </a:ext>
            </a:extLst>
          </p:cNvPr>
          <p:cNvGrpSpPr/>
          <p:nvPr/>
        </p:nvGrpSpPr>
        <p:grpSpPr>
          <a:xfrm>
            <a:off x="2082464" y="5278301"/>
            <a:ext cx="594889" cy="834337"/>
            <a:chOff x="3137361" y="5090777"/>
            <a:chExt cx="594889" cy="83433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02B94644-D0CA-4CD4-8AE9-759654ACBA76}"/>
                </a:ext>
              </a:extLst>
            </p:cNvPr>
            <p:cNvCxnSpPr>
              <a:cxnSpLocks/>
            </p:cNvCxnSpPr>
            <p:nvPr/>
          </p:nvCxnSpPr>
          <p:spPr>
            <a:xfrm>
              <a:off x="3137361" y="5090777"/>
              <a:ext cx="594888" cy="83433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A2D6D671-3782-4DF8-B7EF-45714E217FE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37361" y="5090777"/>
              <a:ext cx="594889" cy="83433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32CD3C9E-4005-4D1C-A564-ACFB1C6C6579}"/>
              </a:ext>
            </a:extLst>
          </p:cNvPr>
          <p:cNvGrpSpPr/>
          <p:nvPr/>
        </p:nvGrpSpPr>
        <p:grpSpPr>
          <a:xfrm>
            <a:off x="3443149" y="5278301"/>
            <a:ext cx="594889" cy="834337"/>
            <a:chOff x="3137361" y="5090777"/>
            <a:chExt cx="594889" cy="834337"/>
          </a:xfrm>
        </p:grpSpPr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4CEA4C15-341A-433C-A0FE-68E2F24B7F0F}"/>
                </a:ext>
              </a:extLst>
            </p:cNvPr>
            <p:cNvCxnSpPr>
              <a:cxnSpLocks/>
            </p:cNvCxnSpPr>
            <p:nvPr/>
          </p:nvCxnSpPr>
          <p:spPr>
            <a:xfrm>
              <a:off x="3137361" y="5090777"/>
              <a:ext cx="594888" cy="83433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0EDBFC5B-E584-496E-9695-F9141672F10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37361" y="5090777"/>
              <a:ext cx="594889" cy="83433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2169DF0C-0E40-47FE-A022-CAB8CD66EA91}"/>
              </a:ext>
            </a:extLst>
          </p:cNvPr>
          <p:cNvGrpSpPr/>
          <p:nvPr/>
        </p:nvGrpSpPr>
        <p:grpSpPr>
          <a:xfrm>
            <a:off x="7692827" y="5247171"/>
            <a:ext cx="594889" cy="834337"/>
            <a:chOff x="3137361" y="5090777"/>
            <a:chExt cx="594889" cy="834337"/>
          </a:xfrm>
        </p:grpSpPr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6E88AA3E-6389-4022-9FB0-2DC48A4FE884}"/>
                </a:ext>
              </a:extLst>
            </p:cNvPr>
            <p:cNvCxnSpPr>
              <a:cxnSpLocks/>
            </p:cNvCxnSpPr>
            <p:nvPr/>
          </p:nvCxnSpPr>
          <p:spPr>
            <a:xfrm>
              <a:off x="3137361" y="5090777"/>
              <a:ext cx="594888" cy="83433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F6740651-27D3-4557-83CE-F6435C3AC09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37361" y="5090777"/>
              <a:ext cx="594889" cy="83433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6A301219-0192-4A49-A6F8-53249ADE7529}"/>
              </a:ext>
            </a:extLst>
          </p:cNvPr>
          <p:cNvGrpSpPr/>
          <p:nvPr/>
        </p:nvGrpSpPr>
        <p:grpSpPr>
          <a:xfrm>
            <a:off x="8952244" y="5262481"/>
            <a:ext cx="594889" cy="834337"/>
            <a:chOff x="3137361" y="5090777"/>
            <a:chExt cx="594889" cy="834337"/>
          </a:xfrm>
        </p:grpSpPr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CAB16F2E-735B-41AF-9924-4887F5A325F3}"/>
                </a:ext>
              </a:extLst>
            </p:cNvPr>
            <p:cNvCxnSpPr>
              <a:cxnSpLocks/>
            </p:cNvCxnSpPr>
            <p:nvPr/>
          </p:nvCxnSpPr>
          <p:spPr>
            <a:xfrm>
              <a:off x="3137361" y="5090777"/>
              <a:ext cx="594888" cy="83433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F98254D4-1670-428A-A176-CB797E0AD7C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37361" y="5090777"/>
              <a:ext cx="594889" cy="83433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938694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BF85F-A469-4B97-BF03-D6253A11F4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Simulation results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B9560C-6926-4011-9449-F148F465AA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202A69-B8DB-40AC-9F83-98F7E5F29E5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184" t="15102" r="25842" b="6449"/>
          <a:stretch/>
        </p:blipFill>
        <p:spPr>
          <a:xfrm>
            <a:off x="409356" y="1912775"/>
            <a:ext cx="5376486" cy="36514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9A8CE8A-D4E5-4800-A6CA-9401FB6B215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623" t="14557" r="30204" b="6525"/>
          <a:stretch/>
        </p:blipFill>
        <p:spPr>
          <a:xfrm>
            <a:off x="6001171" y="1825625"/>
            <a:ext cx="5234276" cy="4136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670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92225-986A-449E-82B6-1C484A106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Content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234F9C-B0A2-4D9D-B23A-9659902CCD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Estimator inconsistency and why</a:t>
            </a:r>
          </a:p>
          <a:p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Existing approaches</a:t>
            </a:r>
          </a:p>
          <a:p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Right invariant fixed-lag smoother</a:t>
            </a:r>
          </a:p>
          <a:p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298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EABAB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EABAB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EABAB"/>
                                      </p:to>
                                    </p:animClr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EABAB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EABAB"/>
                                      </p:to>
                                    </p:animClr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EABAB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35CC4-4B44-4A12-B068-19557DA93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Real data results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62AE41-14A9-40C7-BF71-CA137217315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643" t="65538" r="54464" b="20491"/>
          <a:stretch/>
        </p:blipFill>
        <p:spPr>
          <a:xfrm>
            <a:off x="636681" y="2928041"/>
            <a:ext cx="4681222" cy="100191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73E1783-E157-4C23-A040-843DC524F0BD}"/>
              </a:ext>
            </a:extLst>
          </p:cNvPr>
          <p:cNvSpPr txBox="1"/>
          <p:nvPr/>
        </p:nvSpPr>
        <p:spPr>
          <a:xfrm>
            <a:off x="940991" y="1825060"/>
            <a:ext cx="4284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Absolute translation error averaged over 3 runs on sample </a:t>
            </a: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EuRoC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datasets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8CF784B-9593-415F-97FF-E65FF13F4DF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522" t="16028" r="47526" b="8378"/>
          <a:stretch/>
        </p:blipFill>
        <p:spPr>
          <a:xfrm>
            <a:off x="5408465" y="2252356"/>
            <a:ext cx="2931268" cy="402702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EC28286-E752-4DAA-AEC3-8789C7D4575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0080" t="16737" r="18298" b="69291"/>
          <a:stretch/>
        </p:blipFill>
        <p:spPr>
          <a:xfrm>
            <a:off x="8903557" y="2118478"/>
            <a:ext cx="2636195" cy="95817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08EC28B-2813-426D-95EF-B79DA51BAF7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9654" t="17730" r="42154" b="11064"/>
          <a:stretch/>
        </p:blipFill>
        <p:spPr>
          <a:xfrm>
            <a:off x="8288333" y="3128005"/>
            <a:ext cx="3791695" cy="315137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75D57DA-80A4-42B4-93AB-8297DFAA2DF2}"/>
              </a:ext>
            </a:extLst>
          </p:cNvPr>
          <p:cNvSpPr txBox="1"/>
          <p:nvPr/>
        </p:nvSpPr>
        <p:spPr>
          <a:xfrm>
            <a:off x="6167336" y="6420255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RI-FLS MH_01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F08D4E3-F929-4371-B918-E2F0020570FB}"/>
              </a:ext>
            </a:extLst>
          </p:cNvPr>
          <p:cNvSpPr txBox="1"/>
          <p:nvPr/>
        </p:nvSpPr>
        <p:spPr>
          <a:xfrm>
            <a:off x="9853562" y="6420255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RI-FLS MH_05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03991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EC1E9-6811-4256-BA18-2D40A4440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2ED095-C5DF-4FB5-85FE-910CD30A38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Right invariant fixed-lag smoothers are consistent.</a:t>
            </a:r>
          </a:p>
          <a:p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Landmark parameters in a camera frame, IMU biases, etc., do not impact consistency.</a:t>
            </a:r>
          </a:p>
          <a:p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RI-FLS achieves consistency in simulation and works with real data.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176577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398CB-4B68-40C7-B7A8-11274B662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Future work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9FFE88-444A-4E08-837D-2B730CEE1A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Will marginalization cause observable dimensions to gain spurious information?</a:t>
            </a:r>
          </a:p>
          <a:p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Use keyframe-based schemes to enhance accuracy.</a:t>
            </a:r>
          </a:p>
          <a:p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70788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398CB-4B68-40C7-B7A8-11274B662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Questions are welcome!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A518A34-5444-4DC1-AF62-2DF482A0CEB9}"/>
              </a:ext>
            </a:extLst>
          </p:cNvPr>
          <p:cNvSpPr/>
          <p:nvPr/>
        </p:nvSpPr>
        <p:spPr>
          <a:xfrm>
            <a:off x="4266671" y="3044279"/>
            <a:ext cx="297870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400" dirty="0">
                <a:latin typeface="Arial" panose="020B0604020202020204" pitchFamily="34" charset="0"/>
                <a:cs typeface="Arial" panose="020B0604020202020204" pitchFamily="34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4069844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7F8B8-D61F-4EBF-811D-D7763A942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Estimators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1AF2299-7E0F-41A6-9B1A-493C20EF9EAB}"/>
              </a:ext>
            </a:extLst>
          </p:cNvPr>
          <p:cNvGrpSpPr/>
          <p:nvPr/>
        </p:nvGrpSpPr>
        <p:grpSpPr>
          <a:xfrm>
            <a:off x="1478764" y="1857382"/>
            <a:ext cx="8111080" cy="3588650"/>
            <a:chOff x="1050793" y="1510555"/>
            <a:chExt cx="8111080" cy="358865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1FD11BF5-D288-4272-9BD0-02C0FA49653F}"/>
                </a:ext>
              </a:extLst>
            </p:cNvPr>
            <p:cNvSpPr/>
            <p:nvPr/>
          </p:nvSpPr>
          <p:spPr>
            <a:xfrm>
              <a:off x="4350618" y="1510555"/>
              <a:ext cx="1976313" cy="826197"/>
            </a:xfrm>
            <a:custGeom>
              <a:avLst/>
              <a:gdLst>
                <a:gd name="connsiteX0" fmla="*/ 0 w 2089546"/>
                <a:gd name="connsiteY0" fmla="*/ 132686 h 1326862"/>
                <a:gd name="connsiteX1" fmla="*/ 132686 w 2089546"/>
                <a:gd name="connsiteY1" fmla="*/ 0 h 1326862"/>
                <a:gd name="connsiteX2" fmla="*/ 1956860 w 2089546"/>
                <a:gd name="connsiteY2" fmla="*/ 0 h 1326862"/>
                <a:gd name="connsiteX3" fmla="*/ 2089546 w 2089546"/>
                <a:gd name="connsiteY3" fmla="*/ 132686 h 1326862"/>
                <a:gd name="connsiteX4" fmla="*/ 2089546 w 2089546"/>
                <a:gd name="connsiteY4" fmla="*/ 1194176 h 1326862"/>
                <a:gd name="connsiteX5" fmla="*/ 1956860 w 2089546"/>
                <a:gd name="connsiteY5" fmla="*/ 1326862 h 1326862"/>
                <a:gd name="connsiteX6" fmla="*/ 132686 w 2089546"/>
                <a:gd name="connsiteY6" fmla="*/ 1326862 h 1326862"/>
                <a:gd name="connsiteX7" fmla="*/ 0 w 2089546"/>
                <a:gd name="connsiteY7" fmla="*/ 1194176 h 1326862"/>
                <a:gd name="connsiteX8" fmla="*/ 0 w 2089546"/>
                <a:gd name="connsiteY8" fmla="*/ 132686 h 1326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89546" h="1326862">
                  <a:moveTo>
                    <a:pt x="0" y="132686"/>
                  </a:moveTo>
                  <a:cubicBezTo>
                    <a:pt x="0" y="59406"/>
                    <a:pt x="59406" y="0"/>
                    <a:pt x="132686" y="0"/>
                  </a:cubicBezTo>
                  <a:lnTo>
                    <a:pt x="1956860" y="0"/>
                  </a:lnTo>
                  <a:cubicBezTo>
                    <a:pt x="2030140" y="0"/>
                    <a:pt x="2089546" y="59406"/>
                    <a:pt x="2089546" y="132686"/>
                  </a:cubicBezTo>
                  <a:lnTo>
                    <a:pt x="2089546" y="1194176"/>
                  </a:lnTo>
                  <a:cubicBezTo>
                    <a:pt x="2089546" y="1267456"/>
                    <a:pt x="2030140" y="1326862"/>
                    <a:pt x="1956860" y="1326862"/>
                  </a:cubicBezTo>
                  <a:lnTo>
                    <a:pt x="132686" y="1326862"/>
                  </a:lnTo>
                  <a:cubicBezTo>
                    <a:pt x="59406" y="1326862"/>
                    <a:pt x="0" y="1267456"/>
                    <a:pt x="0" y="1194176"/>
                  </a:cubicBezTo>
                  <a:lnTo>
                    <a:pt x="0" y="132686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0792" tIns="240792" rIns="240792" bIns="240792" numCol="1" spcCol="1270" anchor="ctr" anchorCtr="0">
              <a:noAutofit/>
            </a:bodyPr>
            <a:lstStyle/>
            <a:p>
              <a:pPr marL="0" lvl="0" indent="0" algn="ctr" defTabSz="2355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altLang="zh-CN" sz="24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Estimators</a:t>
              </a:r>
              <a:endParaRPr lang="zh-CN" altLang="en-US" sz="24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BE0283DE-C3AB-438E-B9E3-DBD8EB1778DD}"/>
                </a:ext>
              </a:extLst>
            </p:cNvPr>
            <p:cNvSpPr/>
            <p:nvPr/>
          </p:nvSpPr>
          <p:spPr>
            <a:xfrm>
              <a:off x="3053275" y="2834180"/>
              <a:ext cx="2163972" cy="827682"/>
            </a:xfrm>
            <a:custGeom>
              <a:avLst/>
              <a:gdLst>
                <a:gd name="connsiteX0" fmla="*/ 0 w 2089546"/>
                <a:gd name="connsiteY0" fmla="*/ 132686 h 1326862"/>
                <a:gd name="connsiteX1" fmla="*/ 132686 w 2089546"/>
                <a:gd name="connsiteY1" fmla="*/ 0 h 1326862"/>
                <a:gd name="connsiteX2" fmla="*/ 1956860 w 2089546"/>
                <a:gd name="connsiteY2" fmla="*/ 0 h 1326862"/>
                <a:gd name="connsiteX3" fmla="*/ 2089546 w 2089546"/>
                <a:gd name="connsiteY3" fmla="*/ 132686 h 1326862"/>
                <a:gd name="connsiteX4" fmla="*/ 2089546 w 2089546"/>
                <a:gd name="connsiteY4" fmla="*/ 1194176 h 1326862"/>
                <a:gd name="connsiteX5" fmla="*/ 1956860 w 2089546"/>
                <a:gd name="connsiteY5" fmla="*/ 1326862 h 1326862"/>
                <a:gd name="connsiteX6" fmla="*/ 132686 w 2089546"/>
                <a:gd name="connsiteY6" fmla="*/ 1326862 h 1326862"/>
                <a:gd name="connsiteX7" fmla="*/ 0 w 2089546"/>
                <a:gd name="connsiteY7" fmla="*/ 1194176 h 1326862"/>
                <a:gd name="connsiteX8" fmla="*/ 0 w 2089546"/>
                <a:gd name="connsiteY8" fmla="*/ 132686 h 1326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89546" h="1326862">
                  <a:moveTo>
                    <a:pt x="0" y="132686"/>
                  </a:moveTo>
                  <a:cubicBezTo>
                    <a:pt x="0" y="59406"/>
                    <a:pt x="59406" y="0"/>
                    <a:pt x="132686" y="0"/>
                  </a:cubicBezTo>
                  <a:lnTo>
                    <a:pt x="1956860" y="0"/>
                  </a:lnTo>
                  <a:cubicBezTo>
                    <a:pt x="2030140" y="0"/>
                    <a:pt x="2089546" y="59406"/>
                    <a:pt x="2089546" y="132686"/>
                  </a:cubicBezTo>
                  <a:lnTo>
                    <a:pt x="2089546" y="1194176"/>
                  </a:lnTo>
                  <a:cubicBezTo>
                    <a:pt x="2089546" y="1267456"/>
                    <a:pt x="2030140" y="1326862"/>
                    <a:pt x="1956860" y="1326862"/>
                  </a:cubicBezTo>
                  <a:lnTo>
                    <a:pt x="132686" y="1326862"/>
                  </a:lnTo>
                  <a:cubicBezTo>
                    <a:pt x="59406" y="1326862"/>
                    <a:pt x="0" y="1267456"/>
                    <a:pt x="0" y="1194176"/>
                  </a:cubicBezTo>
                  <a:lnTo>
                    <a:pt x="0" y="132686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0792" tIns="240792" rIns="240792" bIns="240792" numCol="1" spcCol="1270" anchor="ctr" anchorCtr="0">
              <a:noAutofit/>
            </a:bodyPr>
            <a:lstStyle/>
            <a:p>
              <a:pPr marL="0" lvl="0" indent="0" algn="ctr" defTabSz="2355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altLang="zh-CN" sz="2400" dirty="0">
                  <a:latin typeface="Arial" panose="020B0604020202020204" pitchFamily="34" charset="0"/>
                  <a:cs typeface="Arial" panose="020B0604020202020204" pitchFamily="34" charset="0"/>
                </a:rPr>
                <a:t>Geometrical</a:t>
              </a:r>
              <a:endParaRPr lang="zh-CN" altLang="en-US" sz="24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42E3D29-C297-4B20-A503-00816B5A505C}"/>
                </a:ext>
              </a:extLst>
            </p:cNvPr>
            <p:cNvSpPr/>
            <p:nvPr/>
          </p:nvSpPr>
          <p:spPr>
            <a:xfrm>
              <a:off x="7227806" y="4324757"/>
              <a:ext cx="1491009" cy="774448"/>
            </a:xfrm>
            <a:custGeom>
              <a:avLst/>
              <a:gdLst>
                <a:gd name="connsiteX0" fmla="*/ 0 w 2089546"/>
                <a:gd name="connsiteY0" fmla="*/ 132686 h 1326862"/>
                <a:gd name="connsiteX1" fmla="*/ 132686 w 2089546"/>
                <a:gd name="connsiteY1" fmla="*/ 0 h 1326862"/>
                <a:gd name="connsiteX2" fmla="*/ 1956860 w 2089546"/>
                <a:gd name="connsiteY2" fmla="*/ 0 h 1326862"/>
                <a:gd name="connsiteX3" fmla="*/ 2089546 w 2089546"/>
                <a:gd name="connsiteY3" fmla="*/ 132686 h 1326862"/>
                <a:gd name="connsiteX4" fmla="*/ 2089546 w 2089546"/>
                <a:gd name="connsiteY4" fmla="*/ 1194176 h 1326862"/>
                <a:gd name="connsiteX5" fmla="*/ 1956860 w 2089546"/>
                <a:gd name="connsiteY5" fmla="*/ 1326862 h 1326862"/>
                <a:gd name="connsiteX6" fmla="*/ 132686 w 2089546"/>
                <a:gd name="connsiteY6" fmla="*/ 1326862 h 1326862"/>
                <a:gd name="connsiteX7" fmla="*/ 0 w 2089546"/>
                <a:gd name="connsiteY7" fmla="*/ 1194176 h 1326862"/>
                <a:gd name="connsiteX8" fmla="*/ 0 w 2089546"/>
                <a:gd name="connsiteY8" fmla="*/ 132686 h 1326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89546" h="1326862">
                  <a:moveTo>
                    <a:pt x="0" y="132686"/>
                  </a:moveTo>
                  <a:cubicBezTo>
                    <a:pt x="0" y="59406"/>
                    <a:pt x="59406" y="0"/>
                    <a:pt x="132686" y="0"/>
                  </a:cubicBezTo>
                  <a:lnTo>
                    <a:pt x="1956860" y="0"/>
                  </a:lnTo>
                  <a:cubicBezTo>
                    <a:pt x="2030140" y="0"/>
                    <a:pt x="2089546" y="59406"/>
                    <a:pt x="2089546" y="132686"/>
                  </a:cubicBezTo>
                  <a:lnTo>
                    <a:pt x="2089546" y="1194176"/>
                  </a:lnTo>
                  <a:cubicBezTo>
                    <a:pt x="2089546" y="1267456"/>
                    <a:pt x="2030140" y="1326862"/>
                    <a:pt x="1956860" y="1326862"/>
                  </a:cubicBezTo>
                  <a:lnTo>
                    <a:pt x="132686" y="1326862"/>
                  </a:lnTo>
                  <a:cubicBezTo>
                    <a:pt x="59406" y="1326862"/>
                    <a:pt x="0" y="1267456"/>
                    <a:pt x="0" y="1194176"/>
                  </a:cubicBezTo>
                  <a:lnTo>
                    <a:pt x="0" y="132686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0792" tIns="240792" rIns="240792" bIns="240792" numCol="1" spcCol="1270" anchor="ctr" anchorCtr="0">
              <a:noAutofit/>
            </a:bodyPr>
            <a:lstStyle/>
            <a:p>
              <a:pPr marL="0" lvl="0" indent="0" algn="ctr" defTabSz="2355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altLang="zh-CN" sz="24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Filters</a:t>
              </a:r>
              <a:endParaRPr lang="zh-CN" altLang="en-US" sz="24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B6BB2171-F91F-4EEF-8640-2E83A9D02FAA}"/>
                </a:ext>
              </a:extLst>
            </p:cNvPr>
            <p:cNvSpPr/>
            <p:nvPr/>
          </p:nvSpPr>
          <p:spPr>
            <a:xfrm>
              <a:off x="3404822" y="4324757"/>
              <a:ext cx="1460877" cy="774448"/>
            </a:xfrm>
            <a:custGeom>
              <a:avLst/>
              <a:gdLst>
                <a:gd name="connsiteX0" fmla="*/ 0 w 2089546"/>
                <a:gd name="connsiteY0" fmla="*/ 132686 h 1326862"/>
                <a:gd name="connsiteX1" fmla="*/ 132686 w 2089546"/>
                <a:gd name="connsiteY1" fmla="*/ 0 h 1326862"/>
                <a:gd name="connsiteX2" fmla="*/ 1956860 w 2089546"/>
                <a:gd name="connsiteY2" fmla="*/ 0 h 1326862"/>
                <a:gd name="connsiteX3" fmla="*/ 2089546 w 2089546"/>
                <a:gd name="connsiteY3" fmla="*/ 132686 h 1326862"/>
                <a:gd name="connsiteX4" fmla="*/ 2089546 w 2089546"/>
                <a:gd name="connsiteY4" fmla="*/ 1194176 h 1326862"/>
                <a:gd name="connsiteX5" fmla="*/ 1956860 w 2089546"/>
                <a:gd name="connsiteY5" fmla="*/ 1326862 h 1326862"/>
                <a:gd name="connsiteX6" fmla="*/ 132686 w 2089546"/>
                <a:gd name="connsiteY6" fmla="*/ 1326862 h 1326862"/>
                <a:gd name="connsiteX7" fmla="*/ 0 w 2089546"/>
                <a:gd name="connsiteY7" fmla="*/ 1194176 h 1326862"/>
                <a:gd name="connsiteX8" fmla="*/ 0 w 2089546"/>
                <a:gd name="connsiteY8" fmla="*/ 132686 h 1326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89546" h="1326862">
                  <a:moveTo>
                    <a:pt x="0" y="132686"/>
                  </a:moveTo>
                  <a:cubicBezTo>
                    <a:pt x="0" y="59406"/>
                    <a:pt x="59406" y="0"/>
                    <a:pt x="132686" y="0"/>
                  </a:cubicBezTo>
                  <a:lnTo>
                    <a:pt x="1956860" y="0"/>
                  </a:lnTo>
                  <a:cubicBezTo>
                    <a:pt x="2030140" y="0"/>
                    <a:pt x="2089546" y="59406"/>
                    <a:pt x="2089546" y="132686"/>
                  </a:cubicBezTo>
                  <a:lnTo>
                    <a:pt x="2089546" y="1194176"/>
                  </a:lnTo>
                  <a:cubicBezTo>
                    <a:pt x="2089546" y="1267456"/>
                    <a:pt x="2030140" y="1326862"/>
                    <a:pt x="1956860" y="1326862"/>
                  </a:cubicBezTo>
                  <a:lnTo>
                    <a:pt x="132686" y="1326862"/>
                  </a:lnTo>
                  <a:cubicBezTo>
                    <a:pt x="59406" y="1326862"/>
                    <a:pt x="0" y="1267456"/>
                    <a:pt x="0" y="1194176"/>
                  </a:cubicBezTo>
                  <a:lnTo>
                    <a:pt x="0" y="132686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0792" tIns="240792" rIns="240792" bIns="240792" numCol="1" spcCol="1270" anchor="ctr" anchorCtr="0">
              <a:noAutofit/>
            </a:bodyPr>
            <a:lstStyle/>
            <a:p>
              <a:pPr marL="0" lvl="0" indent="0" algn="ctr" defTabSz="2355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altLang="zh-CN" sz="24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iSAM2</a:t>
              </a:r>
              <a:endParaRPr lang="zh-CN" altLang="en-US" sz="24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9A90E765-4D23-4592-B6F4-C6BF1386E68C}"/>
                </a:ext>
              </a:extLst>
            </p:cNvPr>
            <p:cNvSpPr/>
            <p:nvPr/>
          </p:nvSpPr>
          <p:spPr>
            <a:xfrm>
              <a:off x="5609247" y="2896682"/>
              <a:ext cx="1672452" cy="826197"/>
            </a:xfrm>
            <a:custGeom>
              <a:avLst/>
              <a:gdLst>
                <a:gd name="connsiteX0" fmla="*/ 0 w 2089546"/>
                <a:gd name="connsiteY0" fmla="*/ 132686 h 1326862"/>
                <a:gd name="connsiteX1" fmla="*/ 132686 w 2089546"/>
                <a:gd name="connsiteY1" fmla="*/ 0 h 1326862"/>
                <a:gd name="connsiteX2" fmla="*/ 1956860 w 2089546"/>
                <a:gd name="connsiteY2" fmla="*/ 0 h 1326862"/>
                <a:gd name="connsiteX3" fmla="*/ 2089546 w 2089546"/>
                <a:gd name="connsiteY3" fmla="*/ 132686 h 1326862"/>
                <a:gd name="connsiteX4" fmla="*/ 2089546 w 2089546"/>
                <a:gd name="connsiteY4" fmla="*/ 1194176 h 1326862"/>
                <a:gd name="connsiteX5" fmla="*/ 1956860 w 2089546"/>
                <a:gd name="connsiteY5" fmla="*/ 1326862 h 1326862"/>
                <a:gd name="connsiteX6" fmla="*/ 132686 w 2089546"/>
                <a:gd name="connsiteY6" fmla="*/ 1326862 h 1326862"/>
                <a:gd name="connsiteX7" fmla="*/ 0 w 2089546"/>
                <a:gd name="connsiteY7" fmla="*/ 1194176 h 1326862"/>
                <a:gd name="connsiteX8" fmla="*/ 0 w 2089546"/>
                <a:gd name="connsiteY8" fmla="*/ 132686 h 1326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89546" h="1326862">
                  <a:moveTo>
                    <a:pt x="0" y="132686"/>
                  </a:moveTo>
                  <a:cubicBezTo>
                    <a:pt x="0" y="59406"/>
                    <a:pt x="59406" y="0"/>
                    <a:pt x="132686" y="0"/>
                  </a:cubicBezTo>
                  <a:lnTo>
                    <a:pt x="1956860" y="0"/>
                  </a:lnTo>
                  <a:cubicBezTo>
                    <a:pt x="2030140" y="0"/>
                    <a:pt x="2089546" y="59406"/>
                    <a:pt x="2089546" y="132686"/>
                  </a:cubicBezTo>
                  <a:lnTo>
                    <a:pt x="2089546" y="1194176"/>
                  </a:lnTo>
                  <a:cubicBezTo>
                    <a:pt x="2089546" y="1267456"/>
                    <a:pt x="2030140" y="1326862"/>
                    <a:pt x="1956860" y="1326862"/>
                  </a:cubicBezTo>
                  <a:lnTo>
                    <a:pt x="132686" y="1326862"/>
                  </a:lnTo>
                  <a:cubicBezTo>
                    <a:pt x="59406" y="1326862"/>
                    <a:pt x="0" y="1267456"/>
                    <a:pt x="0" y="1194176"/>
                  </a:cubicBezTo>
                  <a:lnTo>
                    <a:pt x="0" y="132686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0792" tIns="240792" rIns="240792" bIns="240792" numCol="1" spcCol="1270" anchor="ctr" anchorCtr="0">
              <a:noAutofit/>
            </a:bodyPr>
            <a:lstStyle/>
            <a:p>
              <a:pPr marL="0" lvl="0" indent="0" algn="ctr" defTabSz="2355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altLang="zh-CN" sz="24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Deep learning</a:t>
              </a:r>
              <a:endParaRPr lang="zh-CN" altLang="en-US" sz="24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4679D7F-36F9-4592-BF11-4BEC6D2A8D53}"/>
                </a:ext>
              </a:extLst>
            </p:cNvPr>
            <p:cNvSpPr/>
            <p:nvPr/>
          </p:nvSpPr>
          <p:spPr>
            <a:xfrm>
              <a:off x="7670864" y="2835666"/>
              <a:ext cx="1491009" cy="826196"/>
            </a:xfrm>
            <a:custGeom>
              <a:avLst/>
              <a:gdLst>
                <a:gd name="connsiteX0" fmla="*/ 0 w 2089546"/>
                <a:gd name="connsiteY0" fmla="*/ 132686 h 1326862"/>
                <a:gd name="connsiteX1" fmla="*/ 132686 w 2089546"/>
                <a:gd name="connsiteY1" fmla="*/ 0 h 1326862"/>
                <a:gd name="connsiteX2" fmla="*/ 1956860 w 2089546"/>
                <a:gd name="connsiteY2" fmla="*/ 0 h 1326862"/>
                <a:gd name="connsiteX3" fmla="*/ 2089546 w 2089546"/>
                <a:gd name="connsiteY3" fmla="*/ 132686 h 1326862"/>
                <a:gd name="connsiteX4" fmla="*/ 2089546 w 2089546"/>
                <a:gd name="connsiteY4" fmla="*/ 1194176 h 1326862"/>
                <a:gd name="connsiteX5" fmla="*/ 1956860 w 2089546"/>
                <a:gd name="connsiteY5" fmla="*/ 1326862 h 1326862"/>
                <a:gd name="connsiteX6" fmla="*/ 132686 w 2089546"/>
                <a:gd name="connsiteY6" fmla="*/ 1326862 h 1326862"/>
                <a:gd name="connsiteX7" fmla="*/ 0 w 2089546"/>
                <a:gd name="connsiteY7" fmla="*/ 1194176 h 1326862"/>
                <a:gd name="connsiteX8" fmla="*/ 0 w 2089546"/>
                <a:gd name="connsiteY8" fmla="*/ 132686 h 1326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89546" h="1326862">
                  <a:moveTo>
                    <a:pt x="0" y="132686"/>
                  </a:moveTo>
                  <a:cubicBezTo>
                    <a:pt x="0" y="59406"/>
                    <a:pt x="59406" y="0"/>
                    <a:pt x="132686" y="0"/>
                  </a:cubicBezTo>
                  <a:lnTo>
                    <a:pt x="1956860" y="0"/>
                  </a:lnTo>
                  <a:cubicBezTo>
                    <a:pt x="2030140" y="0"/>
                    <a:pt x="2089546" y="59406"/>
                    <a:pt x="2089546" y="132686"/>
                  </a:cubicBezTo>
                  <a:lnTo>
                    <a:pt x="2089546" y="1194176"/>
                  </a:lnTo>
                  <a:cubicBezTo>
                    <a:pt x="2089546" y="1267456"/>
                    <a:pt x="2030140" y="1326862"/>
                    <a:pt x="1956860" y="1326862"/>
                  </a:cubicBezTo>
                  <a:lnTo>
                    <a:pt x="132686" y="1326862"/>
                  </a:lnTo>
                  <a:cubicBezTo>
                    <a:pt x="59406" y="1326862"/>
                    <a:pt x="0" y="1267456"/>
                    <a:pt x="0" y="1194176"/>
                  </a:cubicBezTo>
                  <a:lnTo>
                    <a:pt x="0" y="132686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0792" tIns="240792" rIns="240792" bIns="240792" numCol="1" spcCol="1270" anchor="ctr" anchorCtr="0">
              <a:noAutofit/>
            </a:bodyPr>
            <a:lstStyle/>
            <a:p>
              <a:pPr marL="0" lvl="0" indent="0" algn="ctr" defTabSz="2355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altLang="zh-CN" sz="2400" dirty="0">
                  <a:latin typeface="Arial" panose="020B0604020202020204" pitchFamily="34" charset="0"/>
                  <a:cs typeface="Arial" panose="020B0604020202020204" pitchFamily="34" charset="0"/>
                </a:rPr>
                <a:t>Hybrid</a:t>
              </a:r>
              <a:endParaRPr lang="zh-CN" altLang="en-US" sz="24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29439CDB-1C7A-4674-8EA4-26DEB8851547}"/>
                </a:ext>
              </a:extLst>
            </p:cNvPr>
            <p:cNvSpPr/>
            <p:nvPr/>
          </p:nvSpPr>
          <p:spPr>
            <a:xfrm>
              <a:off x="5058596" y="4324757"/>
              <a:ext cx="1976313" cy="774448"/>
            </a:xfrm>
            <a:custGeom>
              <a:avLst/>
              <a:gdLst>
                <a:gd name="connsiteX0" fmla="*/ 0 w 2089546"/>
                <a:gd name="connsiteY0" fmla="*/ 132686 h 1326862"/>
                <a:gd name="connsiteX1" fmla="*/ 132686 w 2089546"/>
                <a:gd name="connsiteY1" fmla="*/ 0 h 1326862"/>
                <a:gd name="connsiteX2" fmla="*/ 1956860 w 2089546"/>
                <a:gd name="connsiteY2" fmla="*/ 0 h 1326862"/>
                <a:gd name="connsiteX3" fmla="*/ 2089546 w 2089546"/>
                <a:gd name="connsiteY3" fmla="*/ 132686 h 1326862"/>
                <a:gd name="connsiteX4" fmla="*/ 2089546 w 2089546"/>
                <a:gd name="connsiteY4" fmla="*/ 1194176 h 1326862"/>
                <a:gd name="connsiteX5" fmla="*/ 1956860 w 2089546"/>
                <a:gd name="connsiteY5" fmla="*/ 1326862 h 1326862"/>
                <a:gd name="connsiteX6" fmla="*/ 132686 w 2089546"/>
                <a:gd name="connsiteY6" fmla="*/ 1326862 h 1326862"/>
                <a:gd name="connsiteX7" fmla="*/ 0 w 2089546"/>
                <a:gd name="connsiteY7" fmla="*/ 1194176 h 1326862"/>
                <a:gd name="connsiteX8" fmla="*/ 0 w 2089546"/>
                <a:gd name="connsiteY8" fmla="*/ 132686 h 1326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89546" h="1326862">
                  <a:moveTo>
                    <a:pt x="0" y="132686"/>
                  </a:moveTo>
                  <a:cubicBezTo>
                    <a:pt x="0" y="59406"/>
                    <a:pt x="59406" y="0"/>
                    <a:pt x="132686" y="0"/>
                  </a:cubicBezTo>
                  <a:lnTo>
                    <a:pt x="1956860" y="0"/>
                  </a:lnTo>
                  <a:cubicBezTo>
                    <a:pt x="2030140" y="0"/>
                    <a:pt x="2089546" y="59406"/>
                    <a:pt x="2089546" y="132686"/>
                  </a:cubicBezTo>
                  <a:lnTo>
                    <a:pt x="2089546" y="1194176"/>
                  </a:lnTo>
                  <a:cubicBezTo>
                    <a:pt x="2089546" y="1267456"/>
                    <a:pt x="2030140" y="1326862"/>
                    <a:pt x="1956860" y="1326862"/>
                  </a:cubicBezTo>
                  <a:lnTo>
                    <a:pt x="132686" y="1326862"/>
                  </a:lnTo>
                  <a:cubicBezTo>
                    <a:pt x="59406" y="1326862"/>
                    <a:pt x="0" y="1267456"/>
                    <a:pt x="0" y="1194176"/>
                  </a:cubicBezTo>
                  <a:lnTo>
                    <a:pt x="0" y="132686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0792" tIns="240792" rIns="240792" bIns="240792" numCol="1" spcCol="1270" anchor="ctr" anchorCtr="0">
              <a:noAutofit/>
            </a:bodyPr>
            <a:lstStyle/>
            <a:p>
              <a:pPr marL="0" lvl="0" indent="0" algn="ctr" defTabSz="2355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altLang="zh-CN" sz="2400" dirty="0">
                  <a:latin typeface="Arial" panose="020B0604020202020204" pitchFamily="34" charset="0"/>
                  <a:cs typeface="Arial" panose="020B0604020202020204" pitchFamily="34" charset="0"/>
                </a:rPr>
                <a:t>Fixed-lag smoothers</a:t>
              </a:r>
              <a:endParaRPr lang="zh-CN" altLang="en-US" sz="24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5D7DEBE6-D19C-46A5-A7AC-C28BF1EA09DB}"/>
                </a:ext>
              </a:extLst>
            </p:cNvPr>
            <p:cNvSpPr/>
            <p:nvPr/>
          </p:nvSpPr>
          <p:spPr>
            <a:xfrm>
              <a:off x="1050793" y="4324757"/>
              <a:ext cx="2002482" cy="774448"/>
            </a:xfrm>
            <a:custGeom>
              <a:avLst/>
              <a:gdLst>
                <a:gd name="connsiteX0" fmla="*/ 0 w 2089546"/>
                <a:gd name="connsiteY0" fmla="*/ 132686 h 1326862"/>
                <a:gd name="connsiteX1" fmla="*/ 132686 w 2089546"/>
                <a:gd name="connsiteY1" fmla="*/ 0 h 1326862"/>
                <a:gd name="connsiteX2" fmla="*/ 1956860 w 2089546"/>
                <a:gd name="connsiteY2" fmla="*/ 0 h 1326862"/>
                <a:gd name="connsiteX3" fmla="*/ 2089546 w 2089546"/>
                <a:gd name="connsiteY3" fmla="*/ 132686 h 1326862"/>
                <a:gd name="connsiteX4" fmla="*/ 2089546 w 2089546"/>
                <a:gd name="connsiteY4" fmla="*/ 1194176 h 1326862"/>
                <a:gd name="connsiteX5" fmla="*/ 1956860 w 2089546"/>
                <a:gd name="connsiteY5" fmla="*/ 1326862 h 1326862"/>
                <a:gd name="connsiteX6" fmla="*/ 132686 w 2089546"/>
                <a:gd name="connsiteY6" fmla="*/ 1326862 h 1326862"/>
                <a:gd name="connsiteX7" fmla="*/ 0 w 2089546"/>
                <a:gd name="connsiteY7" fmla="*/ 1194176 h 1326862"/>
                <a:gd name="connsiteX8" fmla="*/ 0 w 2089546"/>
                <a:gd name="connsiteY8" fmla="*/ 132686 h 1326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89546" h="1326862">
                  <a:moveTo>
                    <a:pt x="0" y="132686"/>
                  </a:moveTo>
                  <a:cubicBezTo>
                    <a:pt x="0" y="59406"/>
                    <a:pt x="59406" y="0"/>
                    <a:pt x="132686" y="0"/>
                  </a:cubicBezTo>
                  <a:lnTo>
                    <a:pt x="1956860" y="0"/>
                  </a:lnTo>
                  <a:cubicBezTo>
                    <a:pt x="2030140" y="0"/>
                    <a:pt x="2089546" y="59406"/>
                    <a:pt x="2089546" y="132686"/>
                  </a:cubicBezTo>
                  <a:lnTo>
                    <a:pt x="2089546" y="1194176"/>
                  </a:lnTo>
                  <a:cubicBezTo>
                    <a:pt x="2089546" y="1267456"/>
                    <a:pt x="2030140" y="1326862"/>
                    <a:pt x="1956860" y="1326862"/>
                  </a:cubicBezTo>
                  <a:lnTo>
                    <a:pt x="132686" y="1326862"/>
                  </a:lnTo>
                  <a:cubicBezTo>
                    <a:pt x="59406" y="1326862"/>
                    <a:pt x="0" y="1267456"/>
                    <a:pt x="0" y="1194176"/>
                  </a:cubicBezTo>
                  <a:lnTo>
                    <a:pt x="0" y="132686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0792" tIns="240792" rIns="240792" bIns="240792" numCol="1" spcCol="1270" anchor="ctr" anchorCtr="0">
              <a:noAutofit/>
            </a:bodyPr>
            <a:lstStyle/>
            <a:p>
              <a:pPr marL="0" lvl="0" indent="0" algn="ctr" defTabSz="2355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altLang="zh-CN" sz="24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Bundle adjustment</a:t>
              </a:r>
              <a:endParaRPr lang="zh-CN" altLang="en-US" sz="24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20BD7B2-71F3-4713-97DD-61D1A4E72151}"/>
              </a:ext>
            </a:extLst>
          </p:cNvPr>
          <p:cNvCxnSpPr>
            <a:cxnSpLocks/>
          </p:cNvCxnSpPr>
          <p:nvPr/>
        </p:nvCxnSpPr>
        <p:spPr>
          <a:xfrm flipH="1">
            <a:off x="4640325" y="2516885"/>
            <a:ext cx="1074040" cy="82471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FB871CA-CC39-4B45-B9E8-EF088DE42961}"/>
              </a:ext>
            </a:extLst>
          </p:cNvPr>
          <p:cNvCxnSpPr>
            <a:cxnSpLocks/>
          </p:cNvCxnSpPr>
          <p:nvPr/>
        </p:nvCxnSpPr>
        <p:spPr>
          <a:xfrm>
            <a:off x="5714363" y="2516885"/>
            <a:ext cx="1074040" cy="771286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B26CA3B-1941-487E-B822-B423447D01FE}"/>
              </a:ext>
            </a:extLst>
          </p:cNvPr>
          <p:cNvCxnSpPr>
            <a:cxnSpLocks/>
          </p:cNvCxnSpPr>
          <p:nvPr/>
        </p:nvCxnSpPr>
        <p:spPr>
          <a:xfrm>
            <a:off x="5714363" y="2515400"/>
            <a:ext cx="3020062" cy="894803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0E481E02-29B4-4352-80CF-8CF6FF5A03A2}"/>
              </a:ext>
            </a:extLst>
          </p:cNvPr>
          <p:cNvCxnSpPr>
            <a:cxnSpLocks/>
          </p:cNvCxnSpPr>
          <p:nvPr/>
        </p:nvCxnSpPr>
        <p:spPr>
          <a:xfrm flipV="1">
            <a:off x="2549150" y="3840963"/>
            <a:ext cx="2083226" cy="83062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15A3DA53-D35F-4CFD-B9E9-3F86D16A6121}"/>
              </a:ext>
            </a:extLst>
          </p:cNvPr>
          <p:cNvCxnSpPr>
            <a:cxnSpLocks/>
          </p:cNvCxnSpPr>
          <p:nvPr/>
        </p:nvCxnSpPr>
        <p:spPr>
          <a:xfrm flipV="1">
            <a:off x="4632376" y="3840963"/>
            <a:ext cx="0" cy="83062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4F843A70-6869-45F0-AE00-87B9A57349B3}"/>
              </a:ext>
            </a:extLst>
          </p:cNvPr>
          <p:cNvCxnSpPr>
            <a:cxnSpLocks/>
          </p:cNvCxnSpPr>
          <p:nvPr/>
        </p:nvCxnSpPr>
        <p:spPr>
          <a:xfrm flipH="1" flipV="1">
            <a:off x="4632376" y="3840963"/>
            <a:ext cx="1907551" cy="83062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267B25D5-E67C-4108-BA62-5385F683A2DF}"/>
              </a:ext>
            </a:extLst>
          </p:cNvPr>
          <p:cNvCxnSpPr>
            <a:cxnSpLocks/>
          </p:cNvCxnSpPr>
          <p:nvPr/>
        </p:nvCxnSpPr>
        <p:spPr>
          <a:xfrm flipH="1" flipV="1">
            <a:off x="4610100" y="3848101"/>
            <a:ext cx="3791181" cy="98381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23795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345AD-6ECD-4E76-9999-E27A2EA00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Inconsistent estimation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A0CE5960-52A4-4DC2-9BFF-FA7B106C8C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88897E2-BFAC-448A-B416-13402F53E14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775" t="15511" r="29822" b="6219"/>
          <a:stretch/>
        </p:blipFill>
        <p:spPr>
          <a:xfrm>
            <a:off x="433118" y="1690688"/>
            <a:ext cx="5460341" cy="426224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740A308-21FE-4D1B-9251-BBBD1A2E224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853" t="15102" r="29821" b="5840"/>
          <a:stretch/>
        </p:blipFill>
        <p:spPr>
          <a:xfrm>
            <a:off x="6298541" y="1690688"/>
            <a:ext cx="5460341" cy="4310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5296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7F8B8-D61F-4EBF-811D-D7763A942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Consistent estimators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1AF2299-7E0F-41A6-9B1A-493C20EF9EAB}"/>
              </a:ext>
            </a:extLst>
          </p:cNvPr>
          <p:cNvGrpSpPr/>
          <p:nvPr/>
        </p:nvGrpSpPr>
        <p:grpSpPr>
          <a:xfrm>
            <a:off x="1478764" y="1857382"/>
            <a:ext cx="8111080" cy="3588650"/>
            <a:chOff x="1050793" y="1510555"/>
            <a:chExt cx="8111080" cy="358865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1FD11BF5-D288-4272-9BD0-02C0FA49653F}"/>
                </a:ext>
              </a:extLst>
            </p:cNvPr>
            <p:cNvSpPr/>
            <p:nvPr/>
          </p:nvSpPr>
          <p:spPr>
            <a:xfrm>
              <a:off x="4350618" y="1510555"/>
              <a:ext cx="1976313" cy="826197"/>
            </a:xfrm>
            <a:custGeom>
              <a:avLst/>
              <a:gdLst>
                <a:gd name="connsiteX0" fmla="*/ 0 w 2089546"/>
                <a:gd name="connsiteY0" fmla="*/ 132686 h 1326862"/>
                <a:gd name="connsiteX1" fmla="*/ 132686 w 2089546"/>
                <a:gd name="connsiteY1" fmla="*/ 0 h 1326862"/>
                <a:gd name="connsiteX2" fmla="*/ 1956860 w 2089546"/>
                <a:gd name="connsiteY2" fmla="*/ 0 h 1326862"/>
                <a:gd name="connsiteX3" fmla="*/ 2089546 w 2089546"/>
                <a:gd name="connsiteY3" fmla="*/ 132686 h 1326862"/>
                <a:gd name="connsiteX4" fmla="*/ 2089546 w 2089546"/>
                <a:gd name="connsiteY4" fmla="*/ 1194176 h 1326862"/>
                <a:gd name="connsiteX5" fmla="*/ 1956860 w 2089546"/>
                <a:gd name="connsiteY5" fmla="*/ 1326862 h 1326862"/>
                <a:gd name="connsiteX6" fmla="*/ 132686 w 2089546"/>
                <a:gd name="connsiteY6" fmla="*/ 1326862 h 1326862"/>
                <a:gd name="connsiteX7" fmla="*/ 0 w 2089546"/>
                <a:gd name="connsiteY7" fmla="*/ 1194176 h 1326862"/>
                <a:gd name="connsiteX8" fmla="*/ 0 w 2089546"/>
                <a:gd name="connsiteY8" fmla="*/ 132686 h 1326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89546" h="1326862">
                  <a:moveTo>
                    <a:pt x="0" y="132686"/>
                  </a:moveTo>
                  <a:cubicBezTo>
                    <a:pt x="0" y="59406"/>
                    <a:pt x="59406" y="0"/>
                    <a:pt x="132686" y="0"/>
                  </a:cubicBezTo>
                  <a:lnTo>
                    <a:pt x="1956860" y="0"/>
                  </a:lnTo>
                  <a:cubicBezTo>
                    <a:pt x="2030140" y="0"/>
                    <a:pt x="2089546" y="59406"/>
                    <a:pt x="2089546" y="132686"/>
                  </a:cubicBezTo>
                  <a:lnTo>
                    <a:pt x="2089546" y="1194176"/>
                  </a:lnTo>
                  <a:cubicBezTo>
                    <a:pt x="2089546" y="1267456"/>
                    <a:pt x="2030140" y="1326862"/>
                    <a:pt x="1956860" y="1326862"/>
                  </a:cubicBezTo>
                  <a:lnTo>
                    <a:pt x="132686" y="1326862"/>
                  </a:lnTo>
                  <a:cubicBezTo>
                    <a:pt x="59406" y="1326862"/>
                    <a:pt x="0" y="1267456"/>
                    <a:pt x="0" y="1194176"/>
                  </a:cubicBezTo>
                  <a:lnTo>
                    <a:pt x="0" y="132686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0792" tIns="240792" rIns="240792" bIns="240792" numCol="1" spcCol="1270" anchor="ctr" anchorCtr="0">
              <a:noAutofit/>
            </a:bodyPr>
            <a:lstStyle/>
            <a:p>
              <a:pPr marL="0" lvl="0" indent="0" algn="ctr" defTabSz="2355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altLang="zh-CN" sz="24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Estimators</a:t>
              </a:r>
              <a:endParaRPr lang="zh-CN" altLang="en-US" sz="24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BE0283DE-C3AB-438E-B9E3-DBD8EB1778DD}"/>
                </a:ext>
              </a:extLst>
            </p:cNvPr>
            <p:cNvSpPr/>
            <p:nvPr/>
          </p:nvSpPr>
          <p:spPr>
            <a:xfrm>
              <a:off x="3053275" y="2834180"/>
              <a:ext cx="2163972" cy="827682"/>
            </a:xfrm>
            <a:custGeom>
              <a:avLst/>
              <a:gdLst>
                <a:gd name="connsiteX0" fmla="*/ 0 w 2089546"/>
                <a:gd name="connsiteY0" fmla="*/ 132686 h 1326862"/>
                <a:gd name="connsiteX1" fmla="*/ 132686 w 2089546"/>
                <a:gd name="connsiteY1" fmla="*/ 0 h 1326862"/>
                <a:gd name="connsiteX2" fmla="*/ 1956860 w 2089546"/>
                <a:gd name="connsiteY2" fmla="*/ 0 h 1326862"/>
                <a:gd name="connsiteX3" fmla="*/ 2089546 w 2089546"/>
                <a:gd name="connsiteY3" fmla="*/ 132686 h 1326862"/>
                <a:gd name="connsiteX4" fmla="*/ 2089546 w 2089546"/>
                <a:gd name="connsiteY4" fmla="*/ 1194176 h 1326862"/>
                <a:gd name="connsiteX5" fmla="*/ 1956860 w 2089546"/>
                <a:gd name="connsiteY5" fmla="*/ 1326862 h 1326862"/>
                <a:gd name="connsiteX6" fmla="*/ 132686 w 2089546"/>
                <a:gd name="connsiteY6" fmla="*/ 1326862 h 1326862"/>
                <a:gd name="connsiteX7" fmla="*/ 0 w 2089546"/>
                <a:gd name="connsiteY7" fmla="*/ 1194176 h 1326862"/>
                <a:gd name="connsiteX8" fmla="*/ 0 w 2089546"/>
                <a:gd name="connsiteY8" fmla="*/ 132686 h 1326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89546" h="1326862">
                  <a:moveTo>
                    <a:pt x="0" y="132686"/>
                  </a:moveTo>
                  <a:cubicBezTo>
                    <a:pt x="0" y="59406"/>
                    <a:pt x="59406" y="0"/>
                    <a:pt x="132686" y="0"/>
                  </a:cubicBezTo>
                  <a:lnTo>
                    <a:pt x="1956860" y="0"/>
                  </a:lnTo>
                  <a:cubicBezTo>
                    <a:pt x="2030140" y="0"/>
                    <a:pt x="2089546" y="59406"/>
                    <a:pt x="2089546" y="132686"/>
                  </a:cubicBezTo>
                  <a:lnTo>
                    <a:pt x="2089546" y="1194176"/>
                  </a:lnTo>
                  <a:cubicBezTo>
                    <a:pt x="2089546" y="1267456"/>
                    <a:pt x="2030140" y="1326862"/>
                    <a:pt x="1956860" y="1326862"/>
                  </a:cubicBezTo>
                  <a:lnTo>
                    <a:pt x="132686" y="1326862"/>
                  </a:lnTo>
                  <a:cubicBezTo>
                    <a:pt x="59406" y="1326862"/>
                    <a:pt x="0" y="1267456"/>
                    <a:pt x="0" y="1194176"/>
                  </a:cubicBezTo>
                  <a:lnTo>
                    <a:pt x="0" y="132686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0792" tIns="240792" rIns="240792" bIns="240792" numCol="1" spcCol="1270" anchor="ctr" anchorCtr="0">
              <a:noAutofit/>
            </a:bodyPr>
            <a:lstStyle/>
            <a:p>
              <a:pPr marL="0" lvl="0" indent="0" algn="ctr" defTabSz="2355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altLang="zh-CN" sz="2400" dirty="0">
                  <a:latin typeface="Arial" panose="020B0604020202020204" pitchFamily="34" charset="0"/>
                  <a:cs typeface="Arial" panose="020B0604020202020204" pitchFamily="34" charset="0"/>
                </a:rPr>
                <a:t>Geometrical</a:t>
              </a:r>
              <a:endParaRPr lang="zh-CN" altLang="en-US" sz="24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42E3D29-C297-4B20-A503-00816B5A505C}"/>
                </a:ext>
              </a:extLst>
            </p:cNvPr>
            <p:cNvSpPr/>
            <p:nvPr/>
          </p:nvSpPr>
          <p:spPr>
            <a:xfrm>
              <a:off x="7227806" y="4324757"/>
              <a:ext cx="1491009" cy="774448"/>
            </a:xfrm>
            <a:custGeom>
              <a:avLst/>
              <a:gdLst>
                <a:gd name="connsiteX0" fmla="*/ 0 w 2089546"/>
                <a:gd name="connsiteY0" fmla="*/ 132686 h 1326862"/>
                <a:gd name="connsiteX1" fmla="*/ 132686 w 2089546"/>
                <a:gd name="connsiteY1" fmla="*/ 0 h 1326862"/>
                <a:gd name="connsiteX2" fmla="*/ 1956860 w 2089546"/>
                <a:gd name="connsiteY2" fmla="*/ 0 h 1326862"/>
                <a:gd name="connsiteX3" fmla="*/ 2089546 w 2089546"/>
                <a:gd name="connsiteY3" fmla="*/ 132686 h 1326862"/>
                <a:gd name="connsiteX4" fmla="*/ 2089546 w 2089546"/>
                <a:gd name="connsiteY4" fmla="*/ 1194176 h 1326862"/>
                <a:gd name="connsiteX5" fmla="*/ 1956860 w 2089546"/>
                <a:gd name="connsiteY5" fmla="*/ 1326862 h 1326862"/>
                <a:gd name="connsiteX6" fmla="*/ 132686 w 2089546"/>
                <a:gd name="connsiteY6" fmla="*/ 1326862 h 1326862"/>
                <a:gd name="connsiteX7" fmla="*/ 0 w 2089546"/>
                <a:gd name="connsiteY7" fmla="*/ 1194176 h 1326862"/>
                <a:gd name="connsiteX8" fmla="*/ 0 w 2089546"/>
                <a:gd name="connsiteY8" fmla="*/ 132686 h 1326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89546" h="1326862">
                  <a:moveTo>
                    <a:pt x="0" y="132686"/>
                  </a:moveTo>
                  <a:cubicBezTo>
                    <a:pt x="0" y="59406"/>
                    <a:pt x="59406" y="0"/>
                    <a:pt x="132686" y="0"/>
                  </a:cubicBezTo>
                  <a:lnTo>
                    <a:pt x="1956860" y="0"/>
                  </a:lnTo>
                  <a:cubicBezTo>
                    <a:pt x="2030140" y="0"/>
                    <a:pt x="2089546" y="59406"/>
                    <a:pt x="2089546" y="132686"/>
                  </a:cubicBezTo>
                  <a:lnTo>
                    <a:pt x="2089546" y="1194176"/>
                  </a:lnTo>
                  <a:cubicBezTo>
                    <a:pt x="2089546" y="1267456"/>
                    <a:pt x="2030140" y="1326862"/>
                    <a:pt x="1956860" y="1326862"/>
                  </a:cubicBezTo>
                  <a:lnTo>
                    <a:pt x="132686" y="1326862"/>
                  </a:lnTo>
                  <a:cubicBezTo>
                    <a:pt x="59406" y="1326862"/>
                    <a:pt x="0" y="1267456"/>
                    <a:pt x="0" y="1194176"/>
                  </a:cubicBezTo>
                  <a:lnTo>
                    <a:pt x="0" y="132686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0792" tIns="240792" rIns="240792" bIns="240792" numCol="1" spcCol="1270" anchor="ctr" anchorCtr="0">
              <a:noAutofit/>
            </a:bodyPr>
            <a:lstStyle/>
            <a:p>
              <a:pPr marL="0" lvl="0" indent="0" algn="ctr" defTabSz="2355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altLang="zh-CN" sz="24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Filters</a:t>
              </a:r>
              <a:endParaRPr lang="zh-CN" altLang="en-US" sz="24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B6BB2171-F91F-4EEF-8640-2E83A9D02FAA}"/>
                </a:ext>
              </a:extLst>
            </p:cNvPr>
            <p:cNvSpPr/>
            <p:nvPr/>
          </p:nvSpPr>
          <p:spPr>
            <a:xfrm>
              <a:off x="3404822" y="4324757"/>
              <a:ext cx="1460877" cy="774448"/>
            </a:xfrm>
            <a:custGeom>
              <a:avLst/>
              <a:gdLst>
                <a:gd name="connsiteX0" fmla="*/ 0 w 2089546"/>
                <a:gd name="connsiteY0" fmla="*/ 132686 h 1326862"/>
                <a:gd name="connsiteX1" fmla="*/ 132686 w 2089546"/>
                <a:gd name="connsiteY1" fmla="*/ 0 h 1326862"/>
                <a:gd name="connsiteX2" fmla="*/ 1956860 w 2089546"/>
                <a:gd name="connsiteY2" fmla="*/ 0 h 1326862"/>
                <a:gd name="connsiteX3" fmla="*/ 2089546 w 2089546"/>
                <a:gd name="connsiteY3" fmla="*/ 132686 h 1326862"/>
                <a:gd name="connsiteX4" fmla="*/ 2089546 w 2089546"/>
                <a:gd name="connsiteY4" fmla="*/ 1194176 h 1326862"/>
                <a:gd name="connsiteX5" fmla="*/ 1956860 w 2089546"/>
                <a:gd name="connsiteY5" fmla="*/ 1326862 h 1326862"/>
                <a:gd name="connsiteX6" fmla="*/ 132686 w 2089546"/>
                <a:gd name="connsiteY6" fmla="*/ 1326862 h 1326862"/>
                <a:gd name="connsiteX7" fmla="*/ 0 w 2089546"/>
                <a:gd name="connsiteY7" fmla="*/ 1194176 h 1326862"/>
                <a:gd name="connsiteX8" fmla="*/ 0 w 2089546"/>
                <a:gd name="connsiteY8" fmla="*/ 132686 h 1326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89546" h="1326862">
                  <a:moveTo>
                    <a:pt x="0" y="132686"/>
                  </a:moveTo>
                  <a:cubicBezTo>
                    <a:pt x="0" y="59406"/>
                    <a:pt x="59406" y="0"/>
                    <a:pt x="132686" y="0"/>
                  </a:cubicBezTo>
                  <a:lnTo>
                    <a:pt x="1956860" y="0"/>
                  </a:lnTo>
                  <a:cubicBezTo>
                    <a:pt x="2030140" y="0"/>
                    <a:pt x="2089546" y="59406"/>
                    <a:pt x="2089546" y="132686"/>
                  </a:cubicBezTo>
                  <a:lnTo>
                    <a:pt x="2089546" y="1194176"/>
                  </a:lnTo>
                  <a:cubicBezTo>
                    <a:pt x="2089546" y="1267456"/>
                    <a:pt x="2030140" y="1326862"/>
                    <a:pt x="1956860" y="1326862"/>
                  </a:cubicBezTo>
                  <a:lnTo>
                    <a:pt x="132686" y="1326862"/>
                  </a:lnTo>
                  <a:cubicBezTo>
                    <a:pt x="59406" y="1326862"/>
                    <a:pt x="0" y="1267456"/>
                    <a:pt x="0" y="1194176"/>
                  </a:cubicBezTo>
                  <a:lnTo>
                    <a:pt x="0" y="132686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0792" tIns="240792" rIns="240792" bIns="240792" numCol="1" spcCol="1270" anchor="ctr" anchorCtr="0">
              <a:noAutofit/>
            </a:bodyPr>
            <a:lstStyle/>
            <a:p>
              <a:pPr marL="0" lvl="0" indent="0" algn="ctr" defTabSz="2355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altLang="zh-CN" sz="24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iSAM2</a:t>
              </a:r>
              <a:endParaRPr lang="zh-CN" altLang="en-US" sz="24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9A90E765-4D23-4592-B6F4-C6BF1386E68C}"/>
                </a:ext>
              </a:extLst>
            </p:cNvPr>
            <p:cNvSpPr/>
            <p:nvPr/>
          </p:nvSpPr>
          <p:spPr>
            <a:xfrm>
              <a:off x="5609247" y="2896682"/>
              <a:ext cx="1672452" cy="826197"/>
            </a:xfrm>
            <a:custGeom>
              <a:avLst/>
              <a:gdLst>
                <a:gd name="connsiteX0" fmla="*/ 0 w 2089546"/>
                <a:gd name="connsiteY0" fmla="*/ 132686 h 1326862"/>
                <a:gd name="connsiteX1" fmla="*/ 132686 w 2089546"/>
                <a:gd name="connsiteY1" fmla="*/ 0 h 1326862"/>
                <a:gd name="connsiteX2" fmla="*/ 1956860 w 2089546"/>
                <a:gd name="connsiteY2" fmla="*/ 0 h 1326862"/>
                <a:gd name="connsiteX3" fmla="*/ 2089546 w 2089546"/>
                <a:gd name="connsiteY3" fmla="*/ 132686 h 1326862"/>
                <a:gd name="connsiteX4" fmla="*/ 2089546 w 2089546"/>
                <a:gd name="connsiteY4" fmla="*/ 1194176 h 1326862"/>
                <a:gd name="connsiteX5" fmla="*/ 1956860 w 2089546"/>
                <a:gd name="connsiteY5" fmla="*/ 1326862 h 1326862"/>
                <a:gd name="connsiteX6" fmla="*/ 132686 w 2089546"/>
                <a:gd name="connsiteY6" fmla="*/ 1326862 h 1326862"/>
                <a:gd name="connsiteX7" fmla="*/ 0 w 2089546"/>
                <a:gd name="connsiteY7" fmla="*/ 1194176 h 1326862"/>
                <a:gd name="connsiteX8" fmla="*/ 0 w 2089546"/>
                <a:gd name="connsiteY8" fmla="*/ 132686 h 1326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89546" h="1326862">
                  <a:moveTo>
                    <a:pt x="0" y="132686"/>
                  </a:moveTo>
                  <a:cubicBezTo>
                    <a:pt x="0" y="59406"/>
                    <a:pt x="59406" y="0"/>
                    <a:pt x="132686" y="0"/>
                  </a:cubicBezTo>
                  <a:lnTo>
                    <a:pt x="1956860" y="0"/>
                  </a:lnTo>
                  <a:cubicBezTo>
                    <a:pt x="2030140" y="0"/>
                    <a:pt x="2089546" y="59406"/>
                    <a:pt x="2089546" y="132686"/>
                  </a:cubicBezTo>
                  <a:lnTo>
                    <a:pt x="2089546" y="1194176"/>
                  </a:lnTo>
                  <a:cubicBezTo>
                    <a:pt x="2089546" y="1267456"/>
                    <a:pt x="2030140" y="1326862"/>
                    <a:pt x="1956860" y="1326862"/>
                  </a:cubicBezTo>
                  <a:lnTo>
                    <a:pt x="132686" y="1326862"/>
                  </a:lnTo>
                  <a:cubicBezTo>
                    <a:pt x="59406" y="1326862"/>
                    <a:pt x="0" y="1267456"/>
                    <a:pt x="0" y="1194176"/>
                  </a:cubicBezTo>
                  <a:lnTo>
                    <a:pt x="0" y="132686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0792" tIns="240792" rIns="240792" bIns="240792" numCol="1" spcCol="1270" anchor="ctr" anchorCtr="0">
              <a:noAutofit/>
            </a:bodyPr>
            <a:lstStyle/>
            <a:p>
              <a:pPr marL="0" lvl="0" indent="0" algn="ctr" defTabSz="2355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altLang="zh-CN" sz="24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Deep learning</a:t>
              </a:r>
              <a:endParaRPr lang="zh-CN" altLang="en-US" sz="24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4679D7F-36F9-4592-BF11-4BEC6D2A8D53}"/>
                </a:ext>
              </a:extLst>
            </p:cNvPr>
            <p:cNvSpPr/>
            <p:nvPr/>
          </p:nvSpPr>
          <p:spPr>
            <a:xfrm>
              <a:off x="7670864" y="2835666"/>
              <a:ext cx="1491009" cy="826196"/>
            </a:xfrm>
            <a:custGeom>
              <a:avLst/>
              <a:gdLst>
                <a:gd name="connsiteX0" fmla="*/ 0 w 2089546"/>
                <a:gd name="connsiteY0" fmla="*/ 132686 h 1326862"/>
                <a:gd name="connsiteX1" fmla="*/ 132686 w 2089546"/>
                <a:gd name="connsiteY1" fmla="*/ 0 h 1326862"/>
                <a:gd name="connsiteX2" fmla="*/ 1956860 w 2089546"/>
                <a:gd name="connsiteY2" fmla="*/ 0 h 1326862"/>
                <a:gd name="connsiteX3" fmla="*/ 2089546 w 2089546"/>
                <a:gd name="connsiteY3" fmla="*/ 132686 h 1326862"/>
                <a:gd name="connsiteX4" fmla="*/ 2089546 w 2089546"/>
                <a:gd name="connsiteY4" fmla="*/ 1194176 h 1326862"/>
                <a:gd name="connsiteX5" fmla="*/ 1956860 w 2089546"/>
                <a:gd name="connsiteY5" fmla="*/ 1326862 h 1326862"/>
                <a:gd name="connsiteX6" fmla="*/ 132686 w 2089546"/>
                <a:gd name="connsiteY6" fmla="*/ 1326862 h 1326862"/>
                <a:gd name="connsiteX7" fmla="*/ 0 w 2089546"/>
                <a:gd name="connsiteY7" fmla="*/ 1194176 h 1326862"/>
                <a:gd name="connsiteX8" fmla="*/ 0 w 2089546"/>
                <a:gd name="connsiteY8" fmla="*/ 132686 h 1326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89546" h="1326862">
                  <a:moveTo>
                    <a:pt x="0" y="132686"/>
                  </a:moveTo>
                  <a:cubicBezTo>
                    <a:pt x="0" y="59406"/>
                    <a:pt x="59406" y="0"/>
                    <a:pt x="132686" y="0"/>
                  </a:cubicBezTo>
                  <a:lnTo>
                    <a:pt x="1956860" y="0"/>
                  </a:lnTo>
                  <a:cubicBezTo>
                    <a:pt x="2030140" y="0"/>
                    <a:pt x="2089546" y="59406"/>
                    <a:pt x="2089546" y="132686"/>
                  </a:cubicBezTo>
                  <a:lnTo>
                    <a:pt x="2089546" y="1194176"/>
                  </a:lnTo>
                  <a:cubicBezTo>
                    <a:pt x="2089546" y="1267456"/>
                    <a:pt x="2030140" y="1326862"/>
                    <a:pt x="1956860" y="1326862"/>
                  </a:cubicBezTo>
                  <a:lnTo>
                    <a:pt x="132686" y="1326862"/>
                  </a:lnTo>
                  <a:cubicBezTo>
                    <a:pt x="59406" y="1326862"/>
                    <a:pt x="0" y="1267456"/>
                    <a:pt x="0" y="1194176"/>
                  </a:cubicBezTo>
                  <a:lnTo>
                    <a:pt x="0" y="132686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0792" tIns="240792" rIns="240792" bIns="240792" numCol="1" spcCol="1270" anchor="ctr" anchorCtr="0">
              <a:noAutofit/>
            </a:bodyPr>
            <a:lstStyle/>
            <a:p>
              <a:pPr marL="0" lvl="0" indent="0" algn="ctr" defTabSz="2355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altLang="zh-CN" sz="2400" dirty="0">
                  <a:latin typeface="Arial" panose="020B0604020202020204" pitchFamily="34" charset="0"/>
                  <a:cs typeface="Arial" panose="020B0604020202020204" pitchFamily="34" charset="0"/>
                </a:rPr>
                <a:t>Hybrid</a:t>
              </a:r>
              <a:endParaRPr lang="zh-CN" altLang="en-US" sz="24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29439CDB-1C7A-4674-8EA4-26DEB8851547}"/>
                </a:ext>
              </a:extLst>
            </p:cNvPr>
            <p:cNvSpPr/>
            <p:nvPr/>
          </p:nvSpPr>
          <p:spPr>
            <a:xfrm>
              <a:off x="5058596" y="4324757"/>
              <a:ext cx="1976313" cy="774448"/>
            </a:xfrm>
            <a:custGeom>
              <a:avLst/>
              <a:gdLst>
                <a:gd name="connsiteX0" fmla="*/ 0 w 2089546"/>
                <a:gd name="connsiteY0" fmla="*/ 132686 h 1326862"/>
                <a:gd name="connsiteX1" fmla="*/ 132686 w 2089546"/>
                <a:gd name="connsiteY1" fmla="*/ 0 h 1326862"/>
                <a:gd name="connsiteX2" fmla="*/ 1956860 w 2089546"/>
                <a:gd name="connsiteY2" fmla="*/ 0 h 1326862"/>
                <a:gd name="connsiteX3" fmla="*/ 2089546 w 2089546"/>
                <a:gd name="connsiteY3" fmla="*/ 132686 h 1326862"/>
                <a:gd name="connsiteX4" fmla="*/ 2089546 w 2089546"/>
                <a:gd name="connsiteY4" fmla="*/ 1194176 h 1326862"/>
                <a:gd name="connsiteX5" fmla="*/ 1956860 w 2089546"/>
                <a:gd name="connsiteY5" fmla="*/ 1326862 h 1326862"/>
                <a:gd name="connsiteX6" fmla="*/ 132686 w 2089546"/>
                <a:gd name="connsiteY6" fmla="*/ 1326862 h 1326862"/>
                <a:gd name="connsiteX7" fmla="*/ 0 w 2089546"/>
                <a:gd name="connsiteY7" fmla="*/ 1194176 h 1326862"/>
                <a:gd name="connsiteX8" fmla="*/ 0 w 2089546"/>
                <a:gd name="connsiteY8" fmla="*/ 132686 h 1326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89546" h="1326862">
                  <a:moveTo>
                    <a:pt x="0" y="132686"/>
                  </a:moveTo>
                  <a:cubicBezTo>
                    <a:pt x="0" y="59406"/>
                    <a:pt x="59406" y="0"/>
                    <a:pt x="132686" y="0"/>
                  </a:cubicBezTo>
                  <a:lnTo>
                    <a:pt x="1956860" y="0"/>
                  </a:lnTo>
                  <a:cubicBezTo>
                    <a:pt x="2030140" y="0"/>
                    <a:pt x="2089546" y="59406"/>
                    <a:pt x="2089546" y="132686"/>
                  </a:cubicBezTo>
                  <a:lnTo>
                    <a:pt x="2089546" y="1194176"/>
                  </a:lnTo>
                  <a:cubicBezTo>
                    <a:pt x="2089546" y="1267456"/>
                    <a:pt x="2030140" y="1326862"/>
                    <a:pt x="1956860" y="1326862"/>
                  </a:cubicBezTo>
                  <a:lnTo>
                    <a:pt x="132686" y="1326862"/>
                  </a:lnTo>
                  <a:cubicBezTo>
                    <a:pt x="59406" y="1326862"/>
                    <a:pt x="0" y="1267456"/>
                    <a:pt x="0" y="1194176"/>
                  </a:cubicBezTo>
                  <a:lnTo>
                    <a:pt x="0" y="132686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0792" tIns="240792" rIns="240792" bIns="240792" numCol="1" spcCol="1270" anchor="ctr" anchorCtr="0">
              <a:noAutofit/>
            </a:bodyPr>
            <a:lstStyle/>
            <a:p>
              <a:pPr marL="0" lvl="0" indent="0" algn="ctr" defTabSz="2355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altLang="zh-CN" sz="2400" dirty="0">
                  <a:latin typeface="Arial" panose="020B0604020202020204" pitchFamily="34" charset="0"/>
                  <a:cs typeface="Arial" panose="020B0604020202020204" pitchFamily="34" charset="0"/>
                </a:rPr>
                <a:t>Fixed-lag smoothers</a:t>
              </a:r>
              <a:endParaRPr lang="zh-CN" altLang="en-US" sz="24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5D7DEBE6-D19C-46A5-A7AC-C28BF1EA09DB}"/>
                </a:ext>
              </a:extLst>
            </p:cNvPr>
            <p:cNvSpPr/>
            <p:nvPr/>
          </p:nvSpPr>
          <p:spPr>
            <a:xfrm>
              <a:off x="1050793" y="4324757"/>
              <a:ext cx="2002482" cy="774448"/>
            </a:xfrm>
            <a:custGeom>
              <a:avLst/>
              <a:gdLst>
                <a:gd name="connsiteX0" fmla="*/ 0 w 2089546"/>
                <a:gd name="connsiteY0" fmla="*/ 132686 h 1326862"/>
                <a:gd name="connsiteX1" fmla="*/ 132686 w 2089546"/>
                <a:gd name="connsiteY1" fmla="*/ 0 h 1326862"/>
                <a:gd name="connsiteX2" fmla="*/ 1956860 w 2089546"/>
                <a:gd name="connsiteY2" fmla="*/ 0 h 1326862"/>
                <a:gd name="connsiteX3" fmla="*/ 2089546 w 2089546"/>
                <a:gd name="connsiteY3" fmla="*/ 132686 h 1326862"/>
                <a:gd name="connsiteX4" fmla="*/ 2089546 w 2089546"/>
                <a:gd name="connsiteY4" fmla="*/ 1194176 h 1326862"/>
                <a:gd name="connsiteX5" fmla="*/ 1956860 w 2089546"/>
                <a:gd name="connsiteY5" fmla="*/ 1326862 h 1326862"/>
                <a:gd name="connsiteX6" fmla="*/ 132686 w 2089546"/>
                <a:gd name="connsiteY6" fmla="*/ 1326862 h 1326862"/>
                <a:gd name="connsiteX7" fmla="*/ 0 w 2089546"/>
                <a:gd name="connsiteY7" fmla="*/ 1194176 h 1326862"/>
                <a:gd name="connsiteX8" fmla="*/ 0 w 2089546"/>
                <a:gd name="connsiteY8" fmla="*/ 132686 h 1326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89546" h="1326862">
                  <a:moveTo>
                    <a:pt x="0" y="132686"/>
                  </a:moveTo>
                  <a:cubicBezTo>
                    <a:pt x="0" y="59406"/>
                    <a:pt x="59406" y="0"/>
                    <a:pt x="132686" y="0"/>
                  </a:cubicBezTo>
                  <a:lnTo>
                    <a:pt x="1956860" y="0"/>
                  </a:lnTo>
                  <a:cubicBezTo>
                    <a:pt x="2030140" y="0"/>
                    <a:pt x="2089546" y="59406"/>
                    <a:pt x="2089546" y="132686"/>
                  </a:cubicBezTo>
                  <a:lnTo>
                    <a:pt x="2089546" y="1194176"/>
                  </a:lnTo>
                  <a:cubicBezTo>
                    <a:pt x="2089546" y="1267456"/>
                    <a:pt x="2030140" y="1326862"/>
                    <a:pt x="1956860" y="1326862"/>
                  </a:cubicBezTo>
                  <a:lnTo>
                    <a:pt x="132686" y="1326862"/>
                  </a:lnTo>
                  <a:cubicBezTo>
                    <a:pt x="59406" y="1326862"/>
                    <a:pt x="0" y="1267456"/>
                    <a:pt x="0" y="1194176"/>
                  </a:cubicBezTo>
                  <a:lnTo>
                    <a:pt x="0" y="132686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0792" tIns="240792" rIns="240792" bIns="240792" numCol="1" spcCol="1270" anchor="ctr" anchorCtr="0">
              <a:noAutofit/>
            </a:bodyPr>
            <a:lstStyle/>
            <a:p>
              <a:pPr marL="0" lvl="0" indent="0" algn="ctr" defTabSz="2355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altLang="zh-CN" sz="24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Bundle adjustment</a:t>
              </a:r>
              <a:endParaRPr lang="zh-CN" altLang="en-US" sz="24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20BD7B2-71F3-4713-97DD-61D1A4E72151}"/>
              </a:ext>
            </a:extLst>
          </p:cNvPr>
          <p:cNvCxnSpPr>
            <a:cxnSpLocks/>
          </p:cNvCxnSpPr>
          <p:nvPr/>
        </p:nvCxnSpPr>
        <p:spPr>
          <a:xfrm flipH="1">
            <a:off x="4640325" y="2516885"/>
            <a:ext cx="1074040" cy="82471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FB871CA-CC39-4B45-B9E8-EF088DE42961}"/>
              </a:ext>
            </a:extLst>
          </p:cNvPr>
          <p:cNvCxnSpPr>
            <a:cxnSpLocks/>
          </p:cNvCxnSpPr>
          <p:nvPr/>
        </p:nvCxnSpPr>
        <p:spPr>
          <a:xfrm>
            <a:off x="5714363" y="2516885"/>
            <a:ext cx="1074040" cy="771286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B26CA3B-1941-487E-B822-B423447D01FE}"/>
              </a:ext>
            </a:extLst>
          </p:cNvPr>
          <p:cNvCxnSpPr>
            <a:cxnSpLocks/>
          </p:cNvCxnSpPr>
          <p:nvPr/>
        </p:nvCxnSpPr>
        <p:spPr>
          <a:xfrm>
            <a:off x="5714363" y="2515400"/>
            <a:ext cx="3020062" cy="894803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0E481E02-29B4-4352-80CF-8CF6FF5A03A2}"/>
              </a:ext>
            </a:extLst>
          </p:cNvPr>
          <p:cNvCxnSpPr>
            <a:cxnSpLocks/>
          </p:cNvCxnSpPr>
          <p:nvPr/>
        </p:nvCxnSpPr>
        <p:spPr>
          <a:xfrm flipV="1">
            <a:off x="2549150" y="3840963"/>
            <a:ext cx="2083226" cy="83062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15A3DA53-D35F-4CFD-B9E9-3F86D16A6121}"/>
              </a:ext>
            </a:extLst>
          </p:cNvPr>
          <p:cNvCxnSpPr>
            <a:cxnSpLocks/>
          </p:cNvCxnSpPr>
          <p:nvPr/>
        </p:nvCxnSpPr>
        <p:spPr>
          <a:xfrm flipV="1">
            <a:off x="4632376" y="3840963"/>
            <a:ext cx="0" cy="83062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4F843A70-6869-45F0-AE00-87B9A57349B3}"/>
              </a:ext>
            </a:extLst>
          </p:cNvPr>
          <p:cNvCxnSpPr>
            <a:cxnSpLocks/>
          </p:cNvCxnSpPr>
          <p:nvPr/>
        </p:nvCxnSpPr>
        <p:spPr>
          <a:xfrm flipH="1" flipV="1">
            <a:off x="4632376" y="3840963"/>
            <a:ext cx="1907551" cy="83062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267B25D5-E67C-4108-BA62-5385F683A2DF}"/>
              </a:ext>
            </a:extLst>
          </p:cNvPr>
          <p:cNvCxnSpPr>
            <a:cxnSpLocks/>
          </p:cNvCxnSpPr>
          <p:nvPr/>
        </p:nvCxnSpPr>
        <p:spPr>
          <a:xfrm flipH="1" flipV="1">
            <a:off x="4610100" y="3848101"/>
            <a:ext cx="3791181" cy="98381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37644E2C-2005-420C-AF5B-0BDCA8151BD6}"/>
              </a:ext>
            </a:extLst>
          </p:cNvPr>
          <p:cNvSpPr/>
          <p:nvPr/>
        </p:nvSpPr>
        <p:spPr>
          <a:xfrm>
            <a:off x="2988474" y="5145065"/>
            <a:ext cx="66877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</a:t>
            </a:r>
            <a:endParaRPr lang="zh-CN" altLang="en-US" sz="48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5824882-F2E4-42B0-B730-182CF74799AB}"/>
              </a:ext>
            </a:extLst>
          </p:cNvPr>
          <p:cNvSpPr/>
          <p:nvPr/>
        </p:nvSpPr>
        <p:spPr>
          <a:xfrm>
            <a:off x="4681765" y="5058808"/>
            <a:ext cx="66877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</a:t>
            </a:r>
            <a:endParaRPr lang="zh-CN" altLang="en-US" sz="48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F711788-7797-4CDD-BDF8-FAD4CA0EBB38}"/>
              </a:ext>
            </a:extLst>
          </p:cNvPr>
          <p:cNvSpPr/>
          <p:nvPr/>
        </p:nvSpPr>
        <p:spPr>
          <a:xfrm>
            <a:off x="6420515" y="5331540"/>
            <a:ext cx="122020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|</a:t>
            </a:r>
            <a:endParaRPr lang="zh-CN" altLang="en-US" sz="480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4BF4610-A95D-48D3-B315-62BE1F489E4A}"/>
              </a:ext>
            </a:extLst>
          </p:cNvPr>
          <p:cNvSpPr/>
          <p:nvPr/>
        </p:nvSpPr>
        <p:spPr>
          <a:xfrm>
            <a:off x="8084590" y="5286341"/>
            <a:ext cx="122020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|</a:t>
            </a:r>
            <a:endParaRPr lang="zh-CN" altLang="en-US" sz="48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355C5BF-76A9-46C3-A687-89C1FB03B0F0}"/>
              </a:ext>
            </a:extLst>
          </p:cNvPr>
          <p:cNvSpPr/>
          <p:nvPr/>
        </p:nvSpPr>
        <p:spPr>
          <a:xfrm>
            <a:off x="7376543" y="3432602"/>
            <a:ext cx="52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?</a:t>
            </a:r>
            <a:endParaRPr lang="zh-CN" altLang="en-US" sz="4800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2ADCE10-3E1B-49E7-B9F7-76367CD12122}"/>
              </a:ext>
            </a:extLst>
          </p:cNvPr>
          <p:cNvSpPr/>
          <p:nvPr/>
        </p:nvSpPr>
        <p:spPr>
          <a:xfrm>
            <a:off x="9266280" y="3341597"/>
            <a:ext cx="52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?</a:t>
            </a:r>
            <a:endParaRPr lang="zh-CN" altLang="en-US" sz="4800" dirty="0"/>
          </a:p>
        </p:txBody>
      </p:sp>
    </p:spTree>
    <p:extLst>
      <p:ext uri="{BB962C8B-B14F-4D97-AF65-F5344CB8AC3E}">
        <p14:creationId xmlns:p14="http://schemas.microsoft.com/office/powerpoint/2010/main" val="29996285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72E4E-864C-45C9-8FC3-051C9111E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Geometrical estimator cost function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28EB1E-26D6-45FF-8F0F-446974FDFAD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149" t="40993" r="30187" b="42553"/>
          <a:stretch/>
        </p:blipFill>
        <p:spPr>
          <a:xfrm>
            <a:off x="838200" y="1900270"/>
            <a:ext cx="6146625" cy="275292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16878AE-2B3B-43DD-827C-E986D8A9A436}"/>
                  </a:ext>
                </a:extLst>
              </p:cNvPr>
              <p:cNvSpPr txBox="1"/>
              <p:nvPr/>
            </p:nvSpPr>
            <p:spPr>
              <a:xfrm>
                <a:off x="6881326" y="2257498"/>
                <a:ext cx="3993144" cy="10990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&gt;</m:t>
                          </m:r>
                          <m:sSub>
                            <m:sSubPr>
                              <m:ctrlP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7"/>
                                </m:rP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𝑁𝑜𝑛𝑙𝑖𝑛𝑒𝑎𝑟</m:t>
                          </m:r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𝐹𝑎𝑐𝑡𝑜𝑟𝑠</m:t>
                          </m:r>
                        </m:e>
                      </m:nary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16878AE-2B3B-43DD-827C-E986D8A9A4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1326" y="2257498"/>
                <a:ext cx="3993144" cy="109908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DD083A5A-6D3A-451C-9238-E2FC545AEF59}"/>
              </a:ext>
            </a:extLst>
          </p:cNvPr>
          <p:cNvSpPr txBox="1"/>
          <p:nvPr/>
        </p:nvSpPr>
        <p:spPr>
          <a:xfrm>
            <a:off x="1685364" y="4862779"/>
            <a:ext cx="4410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VI SLAM problem cost function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36785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B4109-21C1-4572-9021-3364ADCC2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Nullspace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dimension of the cost function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D29DE54-F98F-4D82-AC1F-B24CF6D3B066}"/>
                  </a:ext>
                </a:extLst>
              </p:cNvPr>
              <p:cNvSpPr txBox="1"/>
              <p:nvPr/>
            </p:nvSpPr>
            <p:spPr>
              <a:xfrm>
                <a:off x="5562533" y="2127488"/>
                <a:ext cx="5310364" cy="6528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altLang="zh-CN" sz="2400" b="1" i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b="1" i="0" smtClean="0">
                              <a:latin typeface="Cambria Math" panose="02040503050406030204" pitchFamily="18" charset="0"/>
                            </a:rPr>
                            <m:t>𝐫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altLang="zh-CN" sz="2400" b="0" i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sSup>
                        <m:sSupPr>
                          <m:ctrlP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b="1" i="0" smtClean="0">
                              <a:latin typeface="Cambria Math" panose="02040503050406030204" pitchFamily="18" charset="0"/>
                            </a:rPr>
                            <m:t>𝚺</m:t>
                          </m:r>
                        </m:e>
                        <m:sup>
                          <m:r>
                            <a:rPr lang="en-US" altLang="zh-CN" sz="2400" b="1" i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sz="2400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altLang="zh-CN" sz="2400" b="1" i="0" smtClean="0">
                          <a:latin typeface="Cambria Math" panose="02040503050406030204" pitchFamily="18" charset="0"/>
                        </a:rPr>
                        <m:t>𝐫</m:t>
                      </m:r>
                      <m:r>
                        <a:rPr lang="en-US" altLang="zh-CN" sz="2400" b="1" i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CN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̅"/>
                                  <m:ctrlPr>
                                    <a:rPr lang="en-US" altLang="zh-CN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2400" b="1" i="0" smtClean="0">
                                      <a:latin typeface="Cambria Math" panose="02040503050406030204" pitchFamily="18" charset="0"/>
                                    </a:rPr>
                                    <m:t>𝐫</m:t>
                                  </m:r>
                                </m:e>
                              </m:acc>
                              <m:r>
                                <a:rPr lang="en-US" altLang="zh-CN" sz="2400" b="1" i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CN" sz="2400" b="1" i="0" smtClean="0">
                                  <a:latin typeface="Cambria Math" panose="02040503050406030204" pitchFamily="18" charset="0"/>
                                </a:rPr>
                                <m:t>𝐉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sz="2400" b="0" i="0" smtClean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zh-CN" altLang="en-US" sz="2400" b="1" i="1" smtClean="0">
                                  <a:latin typeface="Cambria Math" panose="02040503050406030204" pitchFamily="18" charset="0"/>
                                </a:rPr>
                                <m:t>𝓧</m:t>
                              </m:r>
                            </m:e>
                          </m:d>
                        </m:e>
                        <m:sup>
                          <m:r>
                            <m:rPr>
                              <m:sty m:val="p"/>
                            </m:rPr>
                            <a:rPr lang="en-US" altLang="zh-CN" sz="2400" b="0" i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sSup>
                        <m:sSupPr>
                          <m:ctrlPr>
                            <a:rPr lang="en-US" altLang="zh-CN" sz="2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b="1" i="0">
                              <a:latin typeface="Cambria Math" panose="02040503050406030204" pitchFamily="18" charset="0"/>
                            </a:rPr>
                            <m:t>𝚺</m:t>
                          </m:r>
                        </m:e>
                        <m:sup>
                          <m:r>
                            <a:rPr lang="en-US" altLang="zh-CN" sz="2400" b="1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sz="2400" b="0" i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d>
                        <m:dPr>
                          <m:ctrlPr>
                            <a:rPr lang="en-US" altLang="zh-CN" sz="2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altLang="zh-CN" sz="2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2400" b="1">
                                  <a:latin typeface="Cambria Math" panose="02040503050406030204" pitchFamily="18" charset="0"/>
                                </a:rPr>
                                <m:t>𝐫</m:t>
                              </m:r>
                            </m:e>
                          </m:acc>
                          <m:r>
                            <a:rPr lang="en-US" altLang="zh-CN" sz="2400" b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CN" sz="2400" b="1">
                              <a:latin typeface="Cambria Math" panose="02040503050406030204" pitchFamily="18" charset="0"/>
                            </a:rPr>
                            <m:t>𝐉</m:t>
                          </m:r>
                          <m:r>
                            <m:rPr>
                              <m:sty m:val="p"/>
                            </m:rPr>
                            <a:rPr lang="en-US" altLang="zh-CN" sz="240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zh-CN" altLang="en-US" sz="2400" b="1" i="1">
                              <a:latin typeface="Cambria Math" panose="02040503050406030204" pitchFamily="18" charset="0"/>
                            </a:rPr>
                            <m:t>𝓧</m:t>
                          </m:r>
                        </m:e>
                      </m:d>
                    </m:oMath>
                  </m:oMathPara>
                </a14:m>
                <a:endParaRPr lang="en-US" altLang="zh-CN" sz="2400" b="1" dirty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D29DE54-F98F-4D82-AC1F-B24CF6D3B0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2533" y="2127488"/>
                <a:ext cx="5310364" cy="652871"/>
              </a:xfrm>
              <a:prstGeom prst="rect">
                <a:avLst/>
              </a:prstGeom>
              <a:blipFill>
                <a:blip r:embed="rId3"/>
                <a:stretch>
                  <a:fillRect l="-688" t="-186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94D7D80-AAAF-43A1-B5E6-58B56EDD79A9}"/>
                  </a:ext>
                </a:extLst>
              </p:cNvPr>
              <p:cNvSpPr txBox="1"/>
              <p:nvPr/>
            </p:nvSpPr>
            <p:spPr>
              <a:xfrm>
                <a:off x="6952436" y="3197926"/>
                <a:ext cx="99168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1" i="0" smtClean="0">
                          <a:latin typeface="Cambria Math" panose="02040503050406030204" pitchFamily="18" charset="0"/>
                        </a:rPr>
                        <m:t>𝐉𝐍</m:t>
                      </m:r>
                      <m:r>
                        <a:rPr lang="en-US" altLang="zh-CN" sz="2400" b="1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400" b="1" i="0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zh-CN" altLang="en-US" sz="2400" b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94D7D80-AAAF-43A1-B5E6-58B56EDD79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2436" y="3197926"/>
                <a:ext cx="991682" cy="369332"/>
              </a:xfrm>
              <a:prstGeom prst="rect">
                <a:avLst/>
              </a:prstGeom>
              <a:blipFill>
                <a:blip r:embed="rId4"/>
                <a:stretch>
                  <a:fillRect l="-8589" r="-6135" b="-31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Arrow: Right 8">
            <a:extLst>
              <a:ext uri="{FF2B5EF4-FFF2-40B4-BE49-F238E27FC236}">
                <a16:creationId xmlns:a16="http://schemas.microsoft.com/office/drawing/2014/main" id="{8EE53C78-576F-482C-9A64-18F081BAFD9B}"/>
              </a:ext>
            </a:extLst>
          </p:cNvPr>
          <p:cNvSpPr/>
          <p:nvPr/>
        </p:nvSpPr>
        <p:spPr>
          <a:xfrm flipV="1">
            <a:off x="4315063" y="2192693"/>
            <a:ext cx="1204914" cy="2214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935CF2D3-8C3B-49F1-A273-A6D061E21965}"/>
                  </a:ext>
                </a:extLst>
              </p:cNvPr>
              <p:cNvSpPr/>
              <p:nvPr/>
            </p:nvSpPr>
            <p:spPr>
              <a:xfrm>
                <a:off x="5705961" y="4318706"/>
                <a:ext cx="5055935" cy="2324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1" smtClean="0">
                          <a:latin typeface="Cambria Math" panose="02040503050406030204" pitchFamily="18" charset="0"/>
                        </a:rPr>
                        <m:t>𝐍</m:t>
                      </m:r>
                      <m:r>
                        <a:rPr lang="en-US" altLang="zh-CN" sz="2000" b="1" smtClean="0">
                          <a:latin typeface="Cambria Math" panose="02040503050406030204" pitchFamily="18" charset="0"/>
                        </a:rPr>
                        <m:t>=</m:t>
                      </m:r>
                      <m:m>
                        <m:mPr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altLang="zh-CN" sz="2000" b="1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altLang="zh-CN" sz="20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sSub>
                                          <m:sSubPr>
                                            <m:ctrlPr>
                                              <a:rPr lang="en-US" altLang="zh-CN" sz="2000" b="1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CN" sz="2000" b="1" i="0">
                                                <a:latin typeface="Cambria Math" panose="02040503050406030204" pitchFamily="18" charset="0"/>
                                              </a:rPr>
                                              <m:t>𝐱</m:t>
                                            </m:r>
                                          </m:e>
                                          <m:sub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CN" sz="2000" b="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US" altLang="zh-CN" sz="2000" b="1" i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⋮</m:t>
                                        </m:r>
                                      </m:e>
                                    </m:mr>
                                    <m:mr>
                                      <m:e>
                                        <m:sSub>
                                          <m:sSubPr>
                                            <m:ctrlPr>
                                              <a:rPr lang="en-US" altLang="zh-CN" sz="2000" b="1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CN" sz="2000" b="1" i="0">
                                                <a:latin typeface="Cambria Math" panose="02040503050406030204" pitchFamily="18" charset="0"/>
                                              </a:rPr>
                                              <m:t>𝐱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CN" sz="2000" b="0" i="1">
                                                <a:latin typeface="Cambria Math" panose="02040503050406030204" pitchFamily="18" charset="0"/>
                                              </a:rPr>
                                              <m:t>𝑘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</m:m>
                                </m:e>
                              </m:mr>
                              <m:m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altLang="zh-CN" sz="20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sSub>
                                          <m:sSubPr>
                                            <m:ctrlPr>
                                              <a:rPr lang="en-US" altLang="zh-CN" sz="2000" b="1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CN" sz="2000" b="1" i="0">
                                                <a:latin typeface="Cambria Math" panose="02040503050406030204" pitchFamily="18" charset="0"/>
                                              </a:rPr>
                                              <m:t>𝐟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CN" sz="2000" b="0" i="1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US" altLang="zh-CN" sz="2000" b="1" i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⋮</m:t>
                                        </m:r>
                                      </m:e>
                                    </m:mr>
                                    <m:mr>
                                      <m:e>
                                        <m:sSub>
                                          <m:sSubPr>
                                            <m:ctrlPr>
                                              <a:rPr lang="en-US" altLang="zh-CN" sz="2000" b="1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CN" sz="2000" b="1" i="0">
                                                <a:latin typeface="Cambria Math" panose="02040503050406030204" pitchFamily="18" charset="0"/>
                                              </a:rPr>
                                              <m:t>𝐟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CN" sz="2000" b="0" i="1">
                                                <a:latin typeface="Cambria Math" panose="02040503050406030204" pitchFamily="18" charset="0"/>
                                              </a:rPr>
                                              <m:t>𝐿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</m:m>
                                </m:e>
                              </m:mr>
                            </m:m>
                          </m:e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altLang="zh-CN" sz="20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CN" sz="20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CN" sz="20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altLang="zh-CN" sz="2000" b="1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m:rPr>
                                                    <m:brk m:alnAt="7"/>
                                                  </m:rPr>
                                                  <a:rPr lang="en-US" altLang="zh-CN" sz="2000" b="1" i="0" smtClean="0">
                                                    <a:latin typeface="Cambria Math" panose="02040503050406030204" pitchFamily="18" charset="0"/>
                                                  </a:rPr>
                                                  <m:t>𝐍</m:t>
                                                </m:r>
                                              </m:e>
                                              <m:sub>
                                                <m:sSub>
                                                  <m:sSubPr>
                                                    <m:ctrlPr>
                                                      <a:rPr lang="en-US" altLang="zh-CN" sz="2000" b="1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m:rPr>
                                                        <m:brk m:alnAt="7"/>
                                                      </m:rPr>
                                                      <a:rPr lang="en-US" altLang="zh-CN" sz="2000" b="1" i="0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𝐱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m:rPr>
                                                        <m:brk m:alnAt="7"/>
                                                      </m:rPr>
                                                      <a:rPr lang="en-US" altLang="zh-CN" sz="20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0</m:t>
                                                    </m:r>
                                                  </m:sub>
                                                </m:sSub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n-US" altLang="zh-CN" sz="2000">
                                                    <a:latin typeface="Cambria Math" panose="02040503050406030204" pitchFamily="18" charset="0"/>
                                                  </a:rPr>
                                                  <m:t>ϕ</m:t>
                                                </m:r>
                                              </m:sub>
                                            </m:sSub>
                                          </m:e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altLang="zh-CN" sz="2000" b="1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m:rPr>
                                                    <m:brk m:alnAt="7"/>
                                                  </m:rPr>
                                                  <a:rPr lang="en-US" altLang="zh-CN" sz="2000" b="1">
                                                    <a:latin typeface="Cambria Math" panose="02040503050406030204" pitchFamily="18" charset="0"/>
                                                  </a:rPr>
                                                  <m:t>𝐍</m:t>
                                                </m:r>
                                              </m:e>
                                              <m:sub>
                                                <m:sSub>
                                                  <m:sSubPr>
                                                    <m:ctrlPr>
                                                      <a:rPr lang="en-US" altLang="zh-CN" sz="2000" b="1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m:rPr>
                                                        <m:brk m:alnAt="7"/>
                                                      </m:rPr>
                                                      <a:rPr lang="en-US" altLang="zh-CN" sz="2000" b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𝐱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altLang="zh-CN" sz="20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0</m:t>
                                                    </m:r>
                                                  </m:sub>
                                                </m:sSub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n-US" altLang="zh-CN" sz="2000" b="0" i="0" smtClean="0">
                                                    <a:latin typeface="Cambria Math" panose="02040503050406030204" pitchFamily="18" charset="0"/>
                                                  </a:rPr>
                                                  <m:t>t</m:t>
                                                </m:r>
                                              </m:sub>
                                            </m:sSub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altLang="zh-CN" sz="2000" b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⋮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CN" sz="2000" b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⋮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altLang="zh-CN" sz="2000" b="1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m:rPr>
                                                    <m:brk m:alnAt="7"/>
                                                  </m:rPr>
                                                  <a:rPr lang="en-US" altLang="zh-CN" sz="2000" b="1">
                                                    <a:latin typeface="Cambria Math" panose="02040503050406030204" pitchFamily="18" charset="0"/>
                                                  </a:rPr>
                                                  <m:t>𝐍</m:t>
                                                </m:r>
                                              </m:e>
                                              <m:sub>
                                                <m:sSub>
                                                  <m:sSubPr>
                                                    <m:ctrlPr>
                                                      <a:rPr lang="en-US" altLang="zh-CN" sz="2000" b="1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m:rPr>
                                                        <m:brk m:alnAt="7"/>
                                                      </m:rPr>
                                                      <a:rPr lang="en-US" altLang="zh-CN" sz="2000" b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𝐱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altLang="zh-CN" sz="20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𝑘</m:t>
                                                    </m:r>
                                                  </m:sub>
                                                </m:sSub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n-US" altLang="zh-CN" sz="2000">
                                                    <a:latin typeface="Cambria Math" panose="02040503050406030204" pitchFamily="18" charset="0"/>
                                                  </a:rPr>
                                                  <m:t>ϕ</m:t>
                                                </m:r>
                                              </m:sub>
                                            </m:sSub>
                                          </m:e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altLang="zh-CN" sz="2000" b="1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m:rPr>
                                                    <m:brk m:alnAt="7"/>
                                                  </m:rPr>
                                                  <a:rPr lang="en-US" altLang="zh-CN" sz="2000" b="1">
                                                    <a:latin typeface="Cambria Math" panose="02040503050406030204" pitchFamily="18" charset="0"/>
                                                  </a:rPr>
                                                  <m:t>𝐍</m:t>
                                                </m:r>
                                              </m:e>
                                              <m:sub>
                                                <m:sSub>
                                                  <m:sSubPr>
                                                    <m:ctrlPr>
                                                      <a:rPr lang="en-US" altLang="zh-CN" sz="2000" b="1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m:rPr>
                                                        <m:brk m:alnAt="7"/>
                                                      </m:rPr>
                                                      <a:rPr lang="en-US" altLang="zh-CN" sz="2000" b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𝐱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altLang="zh-CN" sz="20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𝑘</m:t>
                                                    </m:r>
                                                  </m:sub>
                                                </m:sSub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n-US" altLang="zh-CN" sz="2000" b="0" i="0" smtClean="0">
                                                    <a:latin typeface="Cambria Math" panose="02040503050406030204" pitchFamily="18" charset="0"/>
                                                  </a:rPr>
                                                  <m:t>t</m:t>
                                                </m:r>
                                              </m:sub>
                                            </m:sSub>
                                          </m:e>
                                        </m:mr>
                                      </m:m>
                                    </m:e>
                                  </m:m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CN" sz="20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altLang="zh-CN" sz="2000" b="1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m:rPr>
                                                    <m:brk m:alnAt="7"/>
                                                  </m:rPr>
                                                  <a:rPr lang="en-US" altLang="zh-CN" sz="2000" b="1">
                                                    <a:latin typeface="Cambria Math" panose="02040503050406030204" pitchFamily="18" charset="0"/>
                                                  </a:rPr>
                                                  <m:t>𝐍</m:t>
                                                </m:r>
                                              </m:e>
                                              <m:sub>
                                                <m:sSub>
                                                  <m:sSubPr>
                                                    <m:ctrlPr>
                                                      <a:rPr lang="en-US" altLang="zh-CN" sz="2000" b="1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altLang="zh-CN" sz="2000" b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𝐟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altLang="zh-CN" sz="2000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1</m:t>
                                                    </m:r>
                                                  </m:sub>
                                                </m:sSub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n-US" altLang="zh-CN" sz="2000">
                                                    <a:latin typeface="Cambria Math" panose="02040503050406030204" pitchFamily="18" charset="0"/>
                                                  </a:rPr>
                                                  <m:t>ϕ</m:t>
                                                </m:r>
                                              </m:sub>
                                            </m:sSub>
                                          </m:e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altLang="zh-CN" sz="2000" b="1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m:rPr>
                                                    <m:brk m:alnAt="7"/>
                                                  </m:rPr>
                                                  <a:rPr lang="en-US" altLang="zh-CN" sz="2000" b="1">
                                                    <a:latin typeface="Cambria Math" panose="02040503050406030204" pitchFamily="18" charset="0"/>
                                                  </a:rPr>
                                                  <m:t>𝐍</m:t>
                                                </m:r>
                                              </m:e>
                                              <m:sub>
                                                <m:sSub>
                                                  <m:sSubPr>
                                                    <m:ctrlPr>
                                                      <a:rPr lang="en-US" altLang="zh-CN" sz="2000" b="1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altLang="zh-CN" sz="2000" b="1" i="0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𝐟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altLang="zh-CN" sz="20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1</m:t>
                                                    </m:r>
                                                  </m:sub>
                                                </m:sSub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n-US" altLang="zh-CN" sz="2000" b="0" i="0" smtClean="0">
                                                    <a:latin typeface="Cambria Math" panose="02040503050406030204" pitchFamily="18" charset="0"/>
                                                  </a:rPr>
                                                  <m:t>t</m:t>
                                                </m:r>
                                              </m:sub>
                                            </m:sSub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altLang="zh-CN" sz="2000" b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⋮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CN" sz="2000" b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⋮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altLang="zh-CN" sz="2000" b="1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m:rPr>
                                                    <m:brk m:alnAt="7"/>
                                                  </m:rPr>
                                                  <a:rPr lang="en-US" altLang="zh-CN" sz="2000" b="1">
                                                    <a:latin typeface="Cambria Math" panose="02040503050406030204" pitchFamily="18" charset="0"/>
                                                  </a:rPr>
                                                  <m:t>𝐍</m:t>
                                                </m:r>
                                              </m:e>
                                              <m:sub>
                                                <m:sSub>
                                                  <m:sSubPr>
                                                    <m:ctrlPr>
                                                      <a:rPr lang="en-US" altLang="zh-CN" sz="2000" b="1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altLang="zh-CN" sz="2000" b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𝐟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altLang="zh-CN" sz="20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𝐿</m:t>
                                                    </m:r>
                                                  </m:sub>
                                                </m:sSub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n-US" altLang="zh-CN" sz="2000">
                                                    <a:latin typeface="Cambria Math" panose="02040503050406030204" pitchFamily="18" charset="0"/>
                                                  </a:rPr>
                                                  <m:t>ϕ</m:t>
                                                </m:r>
                                              </m:sub>
                                            </m:sSub>
                                          </m:e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altLang="zh-CN" sz="2000" b="1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m:rPr>
                                                    <m:brk m:alnAt="7"/>
                                                  </m:rPr>
                                                  <a:rPr lang="en-US" altLang="zh-CN" sz="2000" b="1">
                                                    <a:latin typeface="Cambria Math" panose="02040503050406030204" pitchFamily="18" charset="0"/>
                                                  </a:rPr>
                                                  <m:t>𝐍</m:t>
                                                </m:r>
                                              </m:e>
                                              <m:sub>
                                                <m:sSub>
                                                  <m:sSubPr>
                                                    <m:ctrlPr>
                                                      <a:rPr lang="en-US" altLang="zh-CN" sz="2000" b="1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altLang="zh-CN" sz="2000" b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𝐟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altLang="zh-CN" sz="20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𝐿</m:t>
                                                    </m:r>
                                                  </m:sub>
                                                </m:sSub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n-US" altLang="zh-CN" sz="2000" b="0" i="0" smtClean="0">
                                                    <a:latin typeface="Cambria Math" panose="02040503050406030204" pitchFamily="18" charset="0"/>
                                                  </a:rPr>
                                                  <m:t>t</m:t>
                                                </m:r>
                                              </m:sub>
                                            </m:sSub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d>
                          </m:e>
                        </m:mr>
                        <m:mr>
                          <m:e>
                            <m:r>
                              <a:rPr lang="zh-CN" altLang="en-US" sz="2000" b="1" i="1">
                                <a:latin typeface="Cambria Math" panose="02040503050406030204" pitchFamily="18" charset="0"/>
                              </a:rPr>
                              <m:t>𝓧</m:t>
                            </m:r>
                          </m:e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altLang="zh-CN" sz="20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2000" b="0" i="0" smtClean="0">
                                      <a:latin typeface="Cambria Math" panose="02040503050406030204" pitchFamily="18" charset="0"/>
                                    </a:rPr>
                                    <m:t>ϕ</m:t>
                                  </m:r>
                                </m:e>
                                <m:e>
                                  <m:r>
                                    <a:rPr lang="en-US" altLang="zh-CN" sz="2000" b="1" i="0" smtClean="0">
                                      <a:latin typeface="Cambria Math" panose="02040503050406030204" pitchFamily="18" charset="0"/>
                                    </a:rPr>
                                    <m:t>𝐭</m:t>
                                  </m:r>
                                </m:e>
                              </m:mr>
                            </m:m>
                          </m:e>
                        </m:mr>
                      </m:m>
                      <m:r>
                        <a:rPr lang="en-US" altLang="zh-CN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sz="2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CN" sz="2000" b="1">
                                        <a:latin typeface="Cambria Math" panose="02040503050406030204" pitchFamily="18" charset="0"/>
                                      </a:rPr>
                                      <m:t>𝐍</m:t>
                                    </m:r>
                                  </m:e>
                                  <m:sub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  <m:t>𝜙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zh-CN" altLang="en-US" sz="2000" b="1" i="1">
                                    <a:latin typeface="Cambria Math" panose="02040503050406030204" pitchFamily="18" charset="0"/>
                                  </a:rPr>
                                  <m:t>𝓧</m:t>
                                </m:r>
                                <m:r>
                                  <m:rPr>
                                    <m:brk m:alnAt="7"/>
                                  </m:rP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b="1">
                                        <a:latin typeface="Cambria Math" panose="02040503050406030204" pitchFamily="18" charset="0"/>
                                      </a:rPr>
                                      <m:t>𝐍</m:t>
                                    </m:r>
                                  </m:e>
                                  <m:sub>
                                    <m:r>
                                      <a:rPr lang="en-US" altLang="zh-CN" sz="2000" b="1">
                                        <a:latin typeface="Cambria Math" panose="02040503050406030204" pitchFamily="18" charset="0"/>
                                      </a:rPr>
                                      <m:t>𝐭</m:t>
                                    </m:r>
                                  </m:sub>
                                </m:sSub>
                              </m:e>
                            </m:mr>
                          </m:m>
                          <m:r>
                            <m:rPr>
                              <m:brk m:alnAt="7"/>
                            </m:rPr>
                            <a:rPr lang="en-US" altLang="zh-CN" sz="20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zh-CN" altLang="en-US" sz="2000" b="1" i="1">
                              <a:latin typeface="Cambria Math" panose="02040503050406030204" pitchFamily="18" charset="0"/>
                            </a:rPr>
                            <m:t>𝓧</m:t>
                          </m:r>
                          <m:r>
                            <m:rPr>
                              <m:brk m:alnAt="7"/>
                            </m:rPr>
                            <a:rPr lang="en-US" altLang="zh-CN" sz="20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935CF2D3-8C3B-49F1-A273-A6D061E219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5961" y="4318706"/>
                <a:ext cx="5055935" cy="232480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4C1F406-26B4-42A3-A3BC-1205B1FEF1DA}"/>
                  </a:ext>
                </a:extLst>
              </p:cNvPr>
              <p:cNvSpPr txBox="1"/>
              <p:nvPr/>
            </p:nvSpPr>
            <p:spPr>
              <a:xfrm>
                <a:off x="1502737" y="4905953"/>
                <a:ext cx="3582904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brk m:alnAt="7"/>
                          </m:rPr>
                          <a:rPr lang="en-US" altLang="zh-CN" sz="2000" b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m:rPr>
                            <m:brk m:alnAt="7"/>
                          </m:rPr>
                          <a:rPr lang="en-US" altLang="zh-CN" sz="2000" b="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sz="2000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⋯,</m:t>
                    </m:r>
                    <m:sSub>
                      <m:sSubPr>
                        <m:ctrlPr>
                          <a:rPr lang="en-US" altLang="zh-CN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brk m:alnAt="7"/>
                          </m:rPr>
                          <a:rPr lang="en-US" altLang="zh-CN" sz="2000" b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: navigation variables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brk m:alnAt="7"/>
                          </m:rPr>
                          <a:rPr lang="en-US" altLang="zh-CN" sz="2000" b="1">
                            <a:latin typeface="Cambria Math" panose="02040503050406030204" pitchFamily="18" charset="0"/>
                          </a:rPr>
                          <m:t>𝐟</m:t>
                        </m:r>
                      </m:e>
                      <m:sub>
                        <m:r>
                          <a:rPr lang="en-US" altLang="zh-CN" sz="2000" b="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000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⋯,</m:t>
                    </m:r>
                    <m:sSub>
                      <m:sSubPr>
                        <m:ctrlPr>
                          <a:rPr lang="en-US" altLang="zh-CN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brk m:alnAt="7"/>
                          </m:rPr>
                          <a:rPr lang="en-US" altLang="zh-CN" sz="2000" b="1">
                            <a:latin typeface="Cambria Math" panose="02040503050406030204" pitchFamily="18" charset="0"/>
                          </a:rPr>
                          <m:t>𝐟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: landmark variables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>
                        <a:latin typeface="Cambria Math" panose="02040503050406030204" pitchFamily="18" charset="0"/>
                      </a:rPr>
                      <m:t>ϕ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: rotation about gravity</a:t>
                </a:r>
              </a:p>
              <a:p>
                <a14:m>
                  <m:oMath xmlns:m="http://schemas.openxmlformats.org/officeDocument/2006/math">
                    <m:r>
                      <a:rPr lang="en-US" altLang="zh-CN" sz="2000" b="1">
                        <a:latin typeface="Cambria Math" panose="02040503050406030204" pitchFamily="18" charset="0"/>
                      </a:rPr>
                      <m:t>𝐭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: 3D translation</a:t>
                </a:r>
                <a:endParaRPr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4C1F406-26B4-42A3-A3BC-1205B1FEF1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2737" y="4905953"/>
                <a:ext cx="3582904" cy="1323439"/>
              </a:xfrm>
              <a:prstGeom prst="rect">
                <a:avLst/>
              </a:prstGeom>
              <a:blipFill>
                <a:blip r:embed="rId6"/>
                <a:stretch>
                  <a:fillRect l="-681" t="-2304" r="-1193" b="-783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236223C0-DD0D-49C7-8816-2C79DAA05D00}"/>
              </a:ext>
            </a:extLst>
          </p:cNvPr>
          <p:cNvSpPr txBox="1"/>
          <p:nvPr/>
        </p:nvSpPr>
        <p:spPr>
          <a:xfrm>
            <a:off x="4199214" y="1724854"/>
            <a:ext cx="14366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Linearize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585D7B9-D481-4111-86E4-76588BC203B0}"/>
                  </a:ext>
                </a:extLst>
              </p:cNvPr>
              <p:cNvSpPr txBox="1"/>
              <p:nvPr/>
            </p:nvSpPr>
            <p:spPr>
              <a:xfrm>
                <a:off x="7709457" y="3660644"/>
                <a:ext cx="319189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Unobservable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>
                        <a:latin typeface="Cambria Math" panose="02040503050406030204" pitchFamily="18" charset="0"/>
                      </a:rPr>
                      <m:t>ϕ</m:t>
                    </m:r>
                  </m:oMath>
                </a14:m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altLang="zh-CN" sz="2400" b="1">
                        <a:latin typeface="Cambria Math" panose="02040503050406030204" pitchFamily="18" charset="0"/>
                      </a:rPr>
                      <m:t>𝐭</m:t>
                    </m:r>
                  </m:oMath>
                </a14:m>
                <a:endParaRPr lang="zh-CN" alt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585D7B9-D481-4111-86E4-76588BC203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9457" y="3660644"/>
                <a:ext cx="3191899" cy="461665"/>
              </a:xfrm>
              <a:prstGeom prst="rect">
                <a:avLst/>
              </a:prstGeom>
              <a:blipFill>
                <a:blip r:embed="rId7"/>
                <a:stretch>
                  <a:fillRect l="-3059" t="-7895" b="-302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Arrow: Right 14">
            <a:extLst>
              <a:ext uri="{FF2B5EF4-FFF2-40B4-BE49-F238E27FC236}">
                <a16:creationId xmlns:a16="http://schemas.microsoft.com/office/drawing/2014/main" id="{F7807CBA-EF9F-4711-9894-0661751163F1}"/>
              </a:ext>
            </a:extLst>
          </p:cNvPr>
          <p:cNvSpPr/>
          <p:nvPr/>
        </p:nvSpPr>
        <p:spPr>
          <a:xfrm rot="5400000" flipV="1">
            <a:off x="7043117" y="2656941"/>
            <a:ext cx="652871" cy="2897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FE63F88-17D0-4940-AB1C-9197A2CA0649}"/>
                  </a:ext>
                </a:extLst>
              </p:cNvPr>
              <p:cNvSpPr txBox="1"/>
              <p:nvPr/>
            </p:nvSpPr>
            <p:spPr>
              <a:xfrm>
                <a:off x="548445" y="1904617"/>
                <a:ext cx="3710631" cy="9420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&gt;</m:t>
                          </m:r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7"/>
                                </m:r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𝑁𝑜𝑛𝑙𝑖𝑛𝑒𝑎𝑟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𝐹𝑎𝑐𝑡𝑜𝑟𝑠</m:t>
                          </m:r>
                        </m:e>
                      </m:nary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FE63F88-17D0-4940-AB1C-9197A2CA06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445" y="1904617"/>
                <a:ext cx="3710631" cy="94205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Arrow: Right 15">
            <a:extLst>
              <a:ext uri="{FF2B5EF4-FFF2-40B4-BE49-F238E27FC236}">
                <a16:creationId xmlns:a16="http://schemas.microsoft.com/office/drawing/2014/main" id="{BD317CBD-DAD1-4DD7-9510-10714C9FF299}"/>
              </a:ext>
            </a:extLst>
          </p:cNvPr>
          <p:cNvSpPr/>
          <p:nvPr/>
        </p:nvSpPr>
        <p:spPr>
          <a:xfrm rot="5400000" flipV="1">
            <a:off x="7046404" y="3754007"/>
            <a:ext cx="652871" cy="2897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452D0AD-B2A6-468A-9E84-F676D30601C4}"/>
                  </a:ext>
                </a:extLst>
              </p:cNvPr>
              <p:cNvSpPr txBox="1"/>
              <p:nvPr/>
            </p:nvSpPr>
            <p:spPr>
              <a:xfrm>
                <a:off x="4208112" y="2484632"/>
                <a:ext cx="7761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at</a:t>
                </a:r>
                <a14:m>
                  <m:oMath xmlns:m="http://schemas.openxmlformats.org/officeDocument/2006/math">
                    <m:r>
                      <a:rPr lang="en-US" altLang="zh-CN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zh-CN" altLang="en-US" sz="2400" b="1" i="1">
                        <a:latin typeface="Cambria Math" panose="02040503050406030204" pitchFamily="18" charset="0"/>
                      </a:rPr>
                      <m:t>𝓧</m:t>
                    </m:r>
                  </m:oMath>
                </a14:m>
                <a:endParaRPr lang="zh-CN" alt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452D0AD-B2A6-468A-9E84-F676D30601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8112" y="2484632"/>
                <a:ext cx="776175" cy="461665"/>
              </a:xfrm>
              <a:prstGeom prst="rect">
                <a:avLst/>
              </a:prstGeom>
              <a:blipFill>
                <a:blip r:embed="rId9"/>
                <a:stretch>
                  <a:fillRect l="-11719" t="-9333" r="-1563" b="-32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0914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14" grpId="0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B4109-21C1-4572-9021-3364ADCC2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Nullspace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dimension of the cost function</a:t>
            </a:r>
            <a:b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zh-CN" sz="3600" dirty="0">
                <a:latin typeface="Arial" panose="020B0604020202020204" pitchFamily="34" charset="0"/>
                <a:cs typeface="Arial" panose="020B0604020202020204" pitchFamily="34" charset="0"/>
              </a:rPr>
              <a:t>after one marginalization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61E221C-20CB-4D27-9077-FD650E4658A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943142"/>
                <a:ext cx="10515600" cy="4351338"/>
              </a:xfrm>
            </p:spPr>
            <p:txBody>
              <a:bodyPr/>
              <a:lstStyle/>
              <a:p>
                <a:r>
                  <a:rPr lang="en-US" altLang="zh-CN" dirty="0"/>
                  <a:t>Factors before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altLang="zh-CN" dirty="0"/>
                  <a:t> are linearized at the latest state estimate.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61E221C-20CB-4D27-9077-FD650E4658A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943142"/>
                <a:ext cx="10515600" cy="4351338"/>
              </a:xfrm>
              <a:blipFill>
                <a:blip r:embed="rId3"/>
                <a:stretch>
                  <a:fillRect l="-1043" t="-25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C031A87-EC75-476D-9197-8898E5E93357}"/>
                  </a:ext>
                </a:extLst>
              </p:cNvPr>
              <p:cNvSpPr/>
              <p:nvPr/>
            </p:nvSpPr>
            <p:spPr>
              <a:xfrm>
                <a:off x="2422116" y="2768472"/>
                <a:ext cx="7143559" cy="10368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altLang="zh-CN" sz="240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CN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7"/>
                                </m:r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m:rPr>
                                  <m:brk m:alnAt="7"/>
                                </m:r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m:rPr>
                              <m:brk m:alnAt="7"/>
                            </m:r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7"/>
                                </m:r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m:rPr>
                                  <m:brk m:alnAt="7"/>
                                </m:r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m:rPr>
                              <m:brk m:alnAt="7"/>
                            </m:r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sub>
                        <m:sup/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𝐿𝑖𝑛𝑒𝑎𝑟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𝐹𝑎𝑐𝑡𝑜𝑟𝑠</m:t>
                          </m:r>
                        </m:e>
                      </m:nary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m:rPr>
                                  <m:brk m:alnAt="7"/>
                                </m:r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m:rPr>
                                  <m:brk m:alnAt="7"/>
                                </m:r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𝑁𝑜𝑛𝑙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𝑖𝑛𝑒𝑎𝑟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𝐹𝑎𝑐𝑡𝑜𝑟𝑠</m:t>
                          </m:r>
                        </m:e>
                      </m:nary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C031A87-EC75-476D-9197-8898E5E933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2116" y="2768472"/>
                <a:ext cx="7143559" cy="103682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C074B4AE-75C3-4501-A6F4-231F604CC658}"/>
                  </a:ext>
                </a:extLst>
              </p:cNvPr>
              <p:cNvSpPr/>
              <p:nvPr/>
            </p:nvSpPr>
            <p:spPr>
              <a:xfrm>
                <a:off x="4251712" y="4482991"/>
                <a:ext cx="126887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altLang="zh-CN" sz="2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brk m:alnAt="7"/>
                                </m:rPr>
                                <a:rPr lang="en-US" altLang="zh-CN" sz="2400" b="1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</m:acc>
                        </m:e>
                        <m:sub>
                          <m:r>
                            <a:rPr lang="en-US" altLang="zh-CN" sz="2400" b="0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d>
                        <m:dPr>
                          <m:ctrlP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C074B4AE-75C3-4501-A6F4-231F604CC6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1712" y="4482991"/>
                <a:ext cx="1268872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Arrow: Right 5">
            <a:extLst>
              <a:ext uri="{FF2B5EF4-FFF2-40B4-BE49-F238E27FC236}">
                <a16:creationId xmlns:a16="http://schemas.microsoft.com/office/drawing/2014/main" id="{30543F82-AEC3-4799-BEF1-E1AF7DF688F8}"/>
              </a:ext>
            </a:extLst>
          </p:cNvPr>
          <p:cNvSpPr/>
          <p:nvPr/>
        </p:nvSpPr>
        <p:spPr>
          <a:xfrm rot="16200000">
            <a:off x="4496789" y="3824981"/>
            <a:ext cx="924872" cy="2892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073C9EAA-80AA-423A-9505-E362E8EC0BEB}"/>
              </a:ext>
            </a:extLst>
          </p:cNvPr>
          <p:cNvSpPr/>
          <p:nvPr/>
        </p:nvSpPr>
        <p:spPr>
          <a:xfrm rot="16200000">
            <a:off x="7460509" y="3820559"/>
            <a:ext cx="933715" cy="2892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3A88FE15-5106-4184-ABF7-63D81C36D219}"/>
                  </a:ext>
                </a:extLst>
              </p:cNvPr>
              <p:cNvSpPr/>
              <p:nvPr/>
            </p:nvSpPr>
            <p:spPr>
              <a:xfrm>
                <a:off x="7293731" y="4482990"/>
                <a:ext cx="126727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altLang="zh-CN" sz="2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brk m:alnAt="7"/>
                                </m:rPr>
                                <a:rPr lang="en-US" altLang="zh-CN" sz="2400" b="1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</m:acc>
                        </m:e>
                        <m:sub>
                          <m:r>
                            <a:rPr lang="en-US" altLang="zh-CN" sz="2400" b="0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d>
                        <m:dPr>
                          <m:ctrlPr>
                            <a:rPr lang="en-US" altLang="zh-CN" sz="2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3A88FE15-5106-4184-ABF7-63D81C36D2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3731" y="4482990"/>
                <a:ext cx="1267270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A9B8300-EAFE-4A16-820A-2BAFCD45CA46}"/>
                  </a:ext>
                </a:extLst>
              </p:cNvPr>
              <p:cNvSpPr txBox="1"/>
              <p:nvPr/>
            </p:nvSpPr>
            <p:spPr>
              <a:xfrm>
                <a:off x="2839777" y="5471887"/>
                <a:ext cx="1298497" cy="6810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1" i="0" smtClean="0">
                              <a:latin typeface="Cambria Math" panose="02040503050406030204" pitchFamily="18" charset="0"/>
                            </a:rPr>
                            <m:t>𝐉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400" b="1" i="0" smtClean="0">
                                        <a:latin typeface="Cambria Math" panose="02040503050406030204" pitchFamily="18" charset="0"/>
                                      </a:rPr>
                                      <m:t>𝐉</m:t>
                                    </m:r>
                                  </m:e>
                                  <m:sub>
                                    <m: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400" b="1" i="0" smtClean="0">
                                        <a:latin typeface="Cambria Math" panose="02040503050406030204" pitchFamily="18" charset="0"/>
                                      </a:rPr>
                                      <m:t>𝐉</m:t>
                                    </m:r>
                                  </m:e>
                                  <m:sub>
                                    <m: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A9B8300-EAFE-4A16-820A-2BAFCD45CA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9777" y="5471887"/>
                <a:ext cx="1298497" cy="68108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C950A0B-CF28-440F-A813-A63B856ECA2D}"/>
                  </a:ext>
                </a:extLst>
              </p:cNvPr>
              <p:cNvSpPr/>
              <p:nvPr/>
            </p:nvSpPr>
            <p:spPr>
              <a:xfrm>
                <a:off x="4474065" y="5355317"/>
                <a:ext cx="6186309" cy="9142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CN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400" b="1">
                                        <a:latin typeface="Cambria Math" panose="02040503050406030204" pitchFamily="18" charset="0"/>
                                      </a:rPr>
                                      <m:t>𝐉</m:t>
                                    </m:r>
                                  </m:e>
                                  <m:sub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b>
                                </m:sSub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altLang="zh-CN" sz="2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altLang="zh-CN" sz="24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altLang="zh-CN" sz="2400" b="1">
                                            <a:latin typeface="Cambria Math" panose="02040503050406030204" pitchFamily="18" charset="0"/>
                                          </a:rPr>
                                          <m:t>𝐱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altLang="zh-CN" sz="2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400" b="1">
                                        <a:latin typeface="Cambria Math" panose="02040503050406030204" pitchFamily="18" charset="0"/>
                                      </a:rPr>
                                      <m:t>𝐉</m:t>
                                    </m:r>
                                  </m:e>
                                  <m:sub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sub>
                                </m:sSub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altLang="zh-CN" sz="2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altLang="zh-CN" sz="24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altLang="zh-CN" sz="2400" b="1">
                                            <a:latin typeface="Cambria Math" panose="02040503050406030204" pitchFamily="18" charset="0"/>
                                          </a:rPr>
                                          <m:t>𝐱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altLang="zh-CN" sz="2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CN" sz="2400" b="1" i="0" smtClean="0">
                                        <a:latin typeface="Cambria Math" panose="02040503050406030204" pitchFamily="18" charset="0"/>
                                      </a:rPr>
                                      <m:t>𝐍</m:t>
                                    </m:r>
                                  </m:e>
                                  <m:sub>
                                    <m: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  <m:t>𝜙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sz="2400" b="1" i="1">
                                        <a:latin typeface="Cambria Math" panose="02040503050406030204" pitchFamily="18" charset="0"/>
                                      </a:rPr>
                                      <m:t>𝓧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400" b="1" i="0" smtClean="0">
                                        <a:latin typeface="Cambria Math" panose="02040503050406030204" pitchFamily="18" charset="0"/>
                                      </a:rPr>
                                      <m:t>𝐍</m:t>
                                    </m:r>
                                  </m:e>
                                  <m:sub>
                                    <m:r>
                                      <a:rPr lang="en-US" altLang="zh-CN" sz="2400" b="1" i="0" smtClean="0">
                                        <a:latin typeface="Cambria Math" panose="02040503050406030204" pitchFamily="18" charset="0"/>
                                      </a:rPr>
                                      <m:t>𝐭</m:t>
                                    </m:r>
                                  </m:sub>
                                </m:sSub>
                              </m:e>
                            </m:mr>
                          </m:m>
                          <m:r>
                            <m:rPr>
                              <m:brk m:alnAt="7"/>
                            </m:rPr>
                            <a:rPr lang="en-US" altLang="zh-CN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400" b="1" i="1">
                                  <a:latin typeface="Cambria Math" panose="02040503050406030204" pitchFamily="18" charset="0"/>
                                </a:rPr>
                                <m:t>𝓧</m:t>
                              </m:r>
                            </m:e>
                            <m:sub>
                              <m:r>
                                <m:rPr>
                                  <m:brk m:alnAt="7"/>
                                </m:r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m:rPr>
                              <m:brk m:alnAt="7"/>
                            </m:rPr>
                            <a:rPr lang="en-US" altLang="zh-CN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sz="2400" b="1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CN" sz="2400" b="1" i="0" smtClean="0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  <m:e>
                                <m:r>
                                  <a:rPr lang="en-US" altLang="zh-CN" sz="2400" b="1" i="0" smtClean="0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CN" sz="2400" b="1" i="0" smtClean="0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  <m:e>
                                <m:r>
                                  <a:rPr lang="en-US" altLang="zh-CN" sz="2400" b="1" i="0" smtClean="0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C950A0B-CF28-440F-A813-A63B856ECA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4065" y="5355317"/>
                <a:ext cx="6186309" cy="91422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4578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B4109-21C1-4572-9021-3364ADCC2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Nullspace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dimension of the cost function</a:t>
            </a:r>
            <a:b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zh-CN" sz="3600" dirty="0">
                <a:latin typeface="Arial" panose="020B0604020202020204" pitchFamily="34" charset="0"/>
                <a:cs typeface="Arial" panose="020B0604020202020204" pitchFamily="34" charset="0"/>
              </a:rPr>
              <a:t>after another marginalization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61E221C-20CB-4D27-9077-FD650E4658A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914854"/>
              </a:xfrm>
            </p:spPr>
            <p:txBody>
              <a:bodyPr/>
              <a:lstStyle/>
              <a:p>
                <a:r>
                  <a:rPr lang="en-US" altLang="zh-CN" dirty="0"/>
                  <a:t>Factors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altLang="zh-CN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zh-CN" dirty="0"/>
                  <a:t> are linearized at the latest state estimate.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61E221C-20CB-4D27-9077-FD650E4658A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914854"/>
              </a:xfrm>
              <a:blipFill>
                <a:blip r:embed="rId3"/>
                <a:stretch>
                  <a:fillRect l="-1043" t="-11258" b="-112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4FFA9E9-B4AB-4A4A-A2B9-CE63259B92E7}"/>
                  </a:ext>
                </a:extLst>
              </p:cNvPr>
              <p:cNvSpPr/>
              <p:nvPr/>
            </p:nvSpPr>
            <p:spPr>
              <a:xfrm>
                <a:off x="1031807" y="2740479"/>
                <a:ext cx="10321993" cy="10368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altLang="zh-CN" sz="240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CN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7"/>
                                </m:r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m:rPr>
                                  <m:brk m:alnAt="7"/>
                                </m:r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m:rPr>
                              <m:brk m:alnAt="7"/>
                            </m:r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7"/>
                                </m:r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m:rPr>
                                  <m:brk m:alnAt="7"/>
                                </m:r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m:rPr>
                              <m:brk m:alnAt="7"/>
                            </m:r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sub>
                        <m:sup/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𝐿𝑖𝑛𝑒𝑎𝑟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𝐹𝑎𝑐𝑡𝑜𝑟𝑠</m:t>
                          </m:r>
                        </m:e>
                      </m:nary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7"/>
                                </m:r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m:rPr>
                              <m:brk m:alnAt="7"/>
                            </m:rPr>
                            <a:rPr lang="en-US" altLang="zh-CN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7"/>
                                </m:r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m:rPr>
                              <m:brk m:alnAt="7"/>
                            </m:rPr>
                            <a:rPr lang="en-US" altLang="zh-CN" sz="2400" i="1">
                              <a:latin typeface="Cambria Math" panose="02040503050406030204" pitchFamily="18" charset="0"/>
                            </a:rPr>
                            <m:t>]</m:t>
                          </m:r>
                        </m:sub>
                        <m:sup/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𝐿𝑖𝑛𝑒𝑎𝑟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𝐹𝑎𝑐𝑡𝑜𝑟𝑠</m:t>
                          </m:r>
                        </m:e>
                      </m:nary>
                      <m:r>
                        <a:rPr lang="en-US" altLang="zh-CN" sz="2400" b="1" i="1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m:rPr>
                                  <m:brk m:alnAt="7"/>
                                </m:r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𝑁𝑜𝑛𝑙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𝑖𝑛𝑒𝑎𝑟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𝐹𝑎𝑐𝑡𝑜𝑟𝑠</m:t>
                          </m:r>
                        </m:e>
                      </m:nary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4FFA9E9-B4AB-4A4A-A2B9-CE63259B92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1807" y="2740479"/>
                <a:ext cx="10321993" cy="103682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D7E664A-9712-421B-B813-DE66C7385136}"/>
                  </a:ext>
                </a:extLst>
              </p:cNvPr>
              <p:cNvSpPr/>
              <p:nvPr/>
            </p:nvSpPr>
            <p:spPr>
              <a:xfrm>
                <a:off x="3137361" y="4156142"/>
                <a:ext cx="126887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altLang="zh-CN" sz="2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brk m:alnAt="7"/>
                                </m:rPr>
                                <a:rPr lang="en-US" altLang="zh-CN" sz="2400" b="1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</m:acc>
                        </m:e>
                        <m:sub>
                          <m:r>
                            <a:rPr lang="en-US" altLang="zh-CN" sz="2400" b="0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d>
                        <m:dPr>
                          <m:ctrlPr>
                            <a:rPr lang="en-US" altLang="zh-CN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D7E664A-9712-421B-B813-DE66C73851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7361" y="4156142"/>
                <a:ext cx="1268872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Arrow: Right 5">
            <a:extLst>
              <a:ext uri="{FF2B5EF4-FFF2-40B4-BE49-F238E27FC236}">
                <a16:creationId xmlns:a16="http://schemas.microsoft.com/office/drawing/2014/main" id="{E565DD01-B8CD-46F8-A6A2-54D19907B2FC}"/>
              </a:ext>
            </a:extLst>
          </p:cNvPr>
          <p:cNvSpPr/>
          <p:nvPr/>
        </p:nvSpPr>
        <p:spPr>
          <a:xfrm rot="16200000">
            <a:off x="3347117" y="3683015"/>
            <a:ext cx="770264" cy="2799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C3F3949A-1A34-4D27-8CF2-DD2AA410B266}"/>
              </a:ext>
            </a:extLst>
          </p:cNvPr>
          <p:cNvSpPr/>
          <p:nvPr/>
        </p:nvSpPr>
        <p:spPr>
          <a:xfrm rot="16200000">
            <a:off x="6310837" y="3678593"/>
            <a:ext cx="779107" cy="2799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181E94D4-A80F-465F-BF21-44954486DD9B}"/>
                  </a:ext>
                </a:extLst>
              </p:cNvPr>
              <p:cNvSpPr/>
              <p:nvPr/>
            </p:nvSpPr>
            <p:spPr>
              <a:xfrm>
                <a:off x="6192803" y="4157431"/>
                <a:ext cx="120635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altLang="zh-CN" sz="2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brk m:alnAt="7"/>
                                </m:rPr>
                                <a:rPr lang="en-US" altLang="zh-CN" sz="2400" b="1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</m:acc>
                        </m:e>
                        <m:sub>
                          <m:r>
                            <a:rPr lang="en-US" altLang="zh-CN" sz="2400" b="0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d>
                        <m:d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CN" sz="2400" b="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181E94D4-A80F-465F-BF21-44954486DD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2803" y="4157431"/>
                <a:ext cx="1206356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45FF6A4E-6EEC-45BE-B147-D0F9E5576237}"/>
                  </a:ext>
                </a:extLst>
              </p:cNvPr>
              <p:cNvSpPr/>
              <p:nvPr/>
            </p:nvSpPr>
            <p:spPr>
              <a:xfrm>
                <a:off x="5080033" y="4063808"/>
                <a:ext cx="655949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36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</m:oMath>
                  </m:oMathPara>
                </a14:m>
                <a:endParaRPr lang="zh-CN" altLang="en-US" sz="3600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45FF6A4E-6EEC-45BE-B147-D0F9E55762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0033" y="4063808"/>
                <a:ext cx="655949" cy="6463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53356F71-DEFE-41EE-A478-FF2E519C5424}"/>
              </a:ext>
            </a:extLst>
          </p:cNvPr>
          <p:cNvSpPr txBox="1"/>
          <p:nvPr/>
        </p:nvSpPr>
        <p:spPr>
          <a:xfrm>
            <a:off x="1695709" y="6310256"/>
            <a:ext cx="269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202826D-0517-4D00-9E92-46B228C690E9}"/>
                  </a:ext>
                </a:extLst>
              </p:cNvPr>
              <p:cNvSpPr txBox="1"/>
              <p:nvPr/>
            </p:nvSpPr>
            <p:spPr>
              <a:xfrm>
                <a:off x="8007207" y="3946548"/>
                <a:ext cx="2577693" cy="11738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1" i="0" smtClean="0">
                              <a:latin typeface="Cambria Math" panose="02040503050406030204" pitchFamily="18" charset="0"/>
                            </a:rPr>
                            <m:t>𝐉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eqArr>
                                  <m:eqArrPr>
                                    <m:ctrlP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sSub>
                                      <m:sSubPr>
                                        <m:ctrlPr>
                                          <a:rPr lang="en-US" altLang="zh-CN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400" b="1" i="0" smtClean="0">
                                            <a:latin typeface="Cambria Math" panose="02040503050406030204" pitchFamily="18" charset="0"/>
                                          </a:rPr>
                                          <m:t>𝐉</m:t>
                                        </m:r>
                                      </m:e>
                                      <m:sub>
                                        <m:r>
                                          <a:rPr lang="en-US" altLang="zh-CN" sz="2400" b="0" i="1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sub>
                                    </m:sSub>
                                    <m: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sSub>
                                      <m:sSubPr>
                                        <m:ctrlPr>
                                          <a:rPr lang="en-US" altLang="zh-CN" sz="24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̅"/>
                                            <m:ctrlPr>
                                              <a:rPr lang="en-US" altLang="zh-CN" sz="2400" b="1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CN" sz="2400" b="1">
                                                <a:latin typeface="Cambria Math" panose="02040503050406030204" pitchFamily="18" charset="0"/>
                                              </a:rPr>
                                              <m:t>𝐱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altLang="zh-CN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CN" sz="2400" i="1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CN" sz="2400" i="1">
                                                <a:latin typeface="Cambria Math" panose="02040503050406030204" pitchFamily="18" charset="0"/>
                                              </a:rPr>
                                              <m:t>𝑚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400" b="1">
                                            <a:latin typeface="Cambria Math" panose="02040503050406030204" pitchFamily="18" charset="0"/>
                                          </a:rPr>
                                          <m:t>𝐉</m:t>
                                        </m:r>
                                      </m:e>
                                      <m:sub>
                                        <m:r>
                                          <a:rPr lang="en-US" altLang="zh-CN" sz="2400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  <m: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sSub>
                                      <m:sSubPr>
                                        <m:ctrlPr>
                                          <a:rPr lang="en-US" altLang="zh-CN" sz="24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̅"/>
                                            <m:ctrlPr>
                                              <a:rPr lang="en-US" altLang="zh-CN" sz="2400" b="1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CN" sz="2400" b="1">
                                                <a:latin typeface="Cambria Math" panose="02040503050406030204" pitchFamily="18" charset="0"/>
                                              </a:rPr>
                                              <m:t>𝐱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altLang="zh-CN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CN" sz="2400" i="1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CN" sz="2400" i="1"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eqAr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400" b="1" i="0" smtClean="0">
                                        <a:latin typeface="Cambria Math" panose="02040503050406030204" pitchFamily="18" charset="0"/>
                                      </a:rPr>
                                      <m:t>𝐉</m:t>
                                    </m:r>
                                  </m:e>
                                  <m:sub>
                                    <m: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202826D-0517-4D00-9E92-46B228C690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7207" y="3946548"/>
                <a:ext cx="2577693" cy="117384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C97D9F3D-A398-4DD8-A43A-15B728665056}"/>
                  </a:ext>
                </a:extLst>
              </p:cNvPr>
              <p:cNvSpPr/>
              <p:nvPr/>
            </p:nvSpPr>
            <p:spPr>
              <a:xfrm>
                <a:off x="270029" y="5289643"/>
                <a:ext cx="5796330" cy="12661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CN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eqArr>
                                  <m:eqArrPr>
                                    <m:ctrlP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sSub>
                                      <m:sSubPr>
                                        <m:ctrlP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400" b="1">
                                            <a:latin typeface="Cambria Math" panose="02040503050406030204" pitchFamily="18" charset="0"/>
                                          </a:rPr>
                                          <m:t>𝐉</m:t>
                                        </m:r>
                                      </m:e>
                                      <m:sub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400" b="1">
                                            <a:latin typeface="Cambria Math" panose="02040503050406030204" pitchFamily="18" charset="0"/>
                                          </a:rPr>
                                          <m:t>𝐉</m:t>
                                        </m:r>
                                      </m:e>
                                      <m:sub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eqAr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400" b="1">
                                        <a:latin typeface="Cambria Math" panose="02040503050406030204" pitchFamily="18" charset="0"/>
                                      </a:rPr>
                                      <m:t>𝐉</m:t>
                                    </m:r>
                                  </m:e>
                                  <m:sub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sub>
                                </m:sSub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sz="2400" b="1" i="1">
                                        <a:latin typeface="Cambria Math" panose="02040503050406030204" pitchFamily="18" charset="0"/>
                                      </a:rPr>
                                      <m:t>𝓧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b>
                                </m:sSub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CN" sz="2400" b="1" i="0" smtClean="0">
                                        <a:latin typeface="Cambria Math" panose="02040503050406030204" pitchFamily="18" charset="0"/>
                                      </a:rPr>
                                      <m:t>𝐍</m:t>
                                    </m:r>
                                  </m:e>
                                  <m:sub>
                                    <m: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  <m:t>𝜙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sz="2400" b="1" i="1">
                                        <a:latin typeface="Cambria Math" panose="02040503050406030204" pitchFamily="18" charset="0"/>
                                      </a:rPr>
                                      <m:t>𝓧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400" b="1" i="0" smtClean="0">
                                        <a:latin typeface="Cambria Math" panose="02040503050406030204" pitchFamily="18" charset="0"/>
                                      </a:rPr>
                                      <m:t>𝐍</m:t>
                                    </m:r>
                                  </m:e>
                                  <m:sub>
                                    <m:r>
                                      <a:rPr lang="en-US" altLang="zh-CN" sz="2400" b="1" i="0" smtClean="0">
                                        <a:latin typeface="Cambria Math" panose="02040503050406030204" pitchFamily="18" charset="0"/>
                                      </a:rPr>
                                      <m:t>𝐭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sz="2400" b="1" i="1">
                                        <a:latin typeface="Cambria Math" panose="02040503050406030204" pitchFamily="18" charset="0"/>
                                      </a:rPr>
                                      <m:t>𝓧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CN" sz="2400" b="1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CN" sz="2400" b="1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CN" sz="24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400" b="1" i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𝐝</m:t>
                                    </m:r>
                                  </m:e>
                                  <m:sub>
                                    <m:r>
                                      <a:rPr lang="en-US" altLang="zh-CN" sz="24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CN" sz="2400" b="1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CN" sz="2400" b="1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CN" sz="2400" b="1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C97D9F3D-A398-4DD8-A43A-15B7286650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029" y="5289643"/>
                <a:ext cx="5796330" cy="126618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7BB0CB66-0582-4641-BFCA-3DAFE1B63312}"/>
                  </a:ext>
                </a:extLst>
              </p:cNvPr>
              <p:cNvSpPr/>
              <p:nvPr/>
            </p:nvSpPr>
            <p:spPr>
              <a:xfrm>
                <a:off x="6189761" y="5289643"/>
                <a:ext cx="5732210" cy="12661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CN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eqArr>
                                  <m:eqArrPr>
                                    <m:ctrlP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sSub>
                                      <m:sSubPr>
                                        <m:ctrlP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400" b="1">
                                            <a:latin typeface="Cambria Math" panose="02040503050406030204" pitchFamily="18" charset="0"/>
                                          </a:rPr>
                                          <m:t>𝐉</m:t>
                                        </m:r>
                                      </m:e>
                                      <m:sub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400" b="1">
                                            <a:latin typeface="Cambria Math" panose="02040503050406030204" pitchFamily="18" charset="0"/>
                                          </a:rPr>
                                          <m:t>𝐉</m:t>
                                        </m:r>
                                      </m:e>
                                      <m:sub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eqAr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400" b="1">
                                        <a:latin typeface="Cambria Math" panose="02040503050406030204" pitchFamily="18" charset="0"/>
                                      </a:rPr>
                                      <m:t>𝐉</m:t>
                                    </m:r>
                                  </m:e>
                                  <m:sub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sub>
                                </m:sSub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sz="2400" b="1" i="1">
                                        <a:latin typeface="Cambria Math" panose="02040503050406030204" pitchFamily="18" charset="0"/>
                                      </a:rPr>
                                      <m:t>𝓧</m:t>
                                    </m:r>
                                  </m:e>
                                  <m:sub>
                                    <m: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CN" sz="2400" b="1" i="0" smtClean="0">
                                        <a:latin typeface="Cambria Math" panose="02040503050406030204" pitchFamily="18" charset="0"/>
                                      </a:rPr>
                                      <m:t>𝐍</m:t>
                                    </m:r>
                                  </m:e>
                                  <m:sub>
                                    <m: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  <m:t>𝜙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sz="2400" b="1" i="1">
                                        <a:latin typeface="Cambria Math" panose="02040503050406030204" pitchFamily="18" charset="0"/>
                                      </a:rPr>
                                      <m:t>𝓧</m:t>
                                    </m:r>
                                  </m:e>
                                  <m:sub>
                                    <m: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400" b="1" i="0" smtClean="0">
                                        <a:latin typeface="Cambria Math" panose="02040503050406030204" pitchFamily="18" charset="0"/>
                                      </a:rPr>
                                      <m:t>𝐍</m:t>
                                    </m:r>
                                  </m:e>
                                  <m:sub>
                                    <m:r>
                                      <a:rPr lang="en-US" altLang="zh-CN" sz="2400" b="1" i="0" smtClean="0">
                                        <a:latin typeface="Cambria Math" panose="02040503050406030204" pitchFamily="18" charset="0"/>
                                      </a:rPr>
                                      <m:t>𝐭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sz="2400" b="1" i="1">
                                        <a:latin typeface="Cambria Math" panose="02040503050406030204" pitchFamily="18" charset="0"/>
                                      </a:rPr>
                                      <m:t>𝓧</m:t>
                                    </m:r>
                                  </m:e>
                                  <m:sub>
                                    <m: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CN" sz="24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CN" sz="2400" b="1" i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𝐝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altLang="zh-CN" sz="24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CN" sz="2400" b="1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CN" sz="2400" b="1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CN" sz="2400" b="1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CN" sz="2400" b="1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CN" sz="2400" b="1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7BB0CB66-0582-4641-BFCA-3DAFE1B633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9761" y="5289643"/>
                <a:ext cx="5732210" cy="126618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9832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2537</TotalTime>
  <Words>2355</Words>
  <Application>Microsoft Office PowerPoint</Application>
  <PresentationFormat>Widescreen</PresentationFormat>
  <Paragraphs>285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等线</vt:lpstr>
      <vt:lpstr>等线 Light</vt:lpstr>
      <vt:lpstr>Arial</vt:lpstr>
      <vt:lpstr>Cambria Math</vt:lpstr>
      <vt:lpstr>Wingdings</vt:lpstr>
      <vt:lpstr>Office Theme</vt:lpstr>
      <vt:lpstr>Consistent Right-Invariant Fixed-Lag Smoother with Application to Visual Inertial SLAM</vt:lpstr>
      <vt:lpstr>Content</vt:lpstr>
      <vt:lpstr>Estimators</vt:lpstr>
      <vt:lpstr>Inconsistent estimation</vt:lpstr>
      <vt:lpstr>Consistent estimators</vt:lpstr>
      <vt:lpstr>Geometrical estimator cost function</vt:lpstr>
      <vt:lpstr>Nullspace dimension of the cost function</vt:lpstr>
      <vt:lpstr>Nullspace dimension of the cost function after one marginalization</vt:lpstr>
      <vt:lpstr>Nullspace dimension of the cost function after another marginalization</vt:lpstr>
      <vt:lpstr>Content</vt:lpstr>
      <vt:lpstr>Marginalization and inconsistency</vt:lpstr>
      <vt:lpstr>Consistent filters for VI SLAM and VIO</vt:lpstr>
      <vt:lpstr>Consistent fixed-lag smoothers for VI SLAM and VIO</vt:lpstr>
      <vt:lpstr>Which variables to use first estimates?</vt:lpstr>
      <vt:lpstr>Content</vt:lpstr>
      <vt:lpstr>FLS with right invariant errors is consistent.</vt:lpstr>
      <vt:lpstr>FLS with right invariant errors is consistent.</vt:lpstr>
      <vt:lpstr>FLS with right invariant errors is consistent.</vt:lpstr>
      <vt:lpstr>Simulation results</vt:lpstr>
      <vt:lpstr>Real data results</vt:lpstr>
      <vt:lpstr>Conclusion</vt:lpstr>
      <vt:lpstr>Future work</vt:lpstr>
      <vt:lpstr>Questions are welcome!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Consistent Right-Invariant Fixed-Lag Smoother with Application to Visual Inertial SLAM</dc:title>
  <dc:creator>dido dido</dc:creator>
  <cp:lastModifiedBy>dido dido</cp:lastModifiedBy>
  <cp:revision>115</cp:revision>
  <dcterms:created xsi:type="dcterms:W3CDTF">2021-01-02T05:14:51Z</dcterms:created>
  <dcterms:modified xsi:type="dcterms:W3CDTF">2021-01-08T03:23:25Z</dcterms:modified>
</cp:coreProperties>
</file>